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03" r:id="rId2"/>
    <p:sldId id="336" r:id="rId3"/>
    <p:sldId id="396" r:id="rId4"/>
    <p:sldId id="990" r:id="rId5"/>
    <p:sldId id="257" r:id="rId6"/>
    <p:sldId id="355" r:id="rId7"/>
    <p:sldId id="986" r:id="rId8"/>
    <p:sldId id="852" r:id="rId9"/>
    <p:sldId id="397" r:id="rId10"/>
    <p:sldId id="394" r:id="rId11"/>
    <p:sldId id="1000" r:id="rId12"/>
    <p:sldId id="391" r:id="rId13"/>
    <p:sldId id="332" r:id="rId14"/>
    <p:sldId id="1001" r:id="rId15"/>
    <p:sldId id="1007" r:id="rId16"/>
    <p:sldId id="382" r:id="rId17"/>
    <p:sldId id="988" r:id="rId18"/>
    <p:sldId id="1014" r:id="rId19"/>
    <p:sldId id="402" r:id="rId20"/>
    <p:sldId id="1005" r:id="rId21"/>
    <p:sldId id="1006" r:id="rId22"/>
    <p:sldId id="995" r:id="rId23"/>
    <p:sldId id="996" r:id="rId24"/>
    <p:sldId id="993" r:id="rId25"/>
    <p:sldId id="994" r:id="rId26"/>
    <p:sldId id="997" r:id="rId27"/>
    <p:sldId id="998" r:id="rId28"/>
    <p:sldId id="999" r:id="rId29"/>
    <p:sldId id="1009" r:id="rId30"/>
    <p:sldId id="1008" r:id="rId31"/>
    <p:sldId id="1010" r:id="rId32"/>
    <p:sldId id="1011" r:id="rId33"/>
    <p:sldId id="1012" r:id="rId34"/>
    <p:sldId id="1013" r:id="rId35"/>
    <p:sldId id="1015" r:id="rId36"/>
    <p:sldId id="389" r:id="rId37"/>
    <p:sldId id="989" r:id="rId38"/>
    <p:sldId id="509" r:id="rId3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E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5"/>
          <p:cNvGrpSpPr>
            <a:grpSpLocks/>
          </p:cNvGrpSpPr>
          <p:nvPr/>
        </p:nvGrpSpPr>
        <p:grpSpPr bwMode="auto">
          <a:xfrm>
            <a:off x="4335463" y="1169988"/>
            <a:ext cx="4814887" cy="4994275"/>
            <a:chOff x="4334933" y="1169931"/>
            <a:chExt cx="4814835" cy="4993802"/>
          </a:xfrm>
        </p:grpSpPr>
        <p:cxnSp>
          <p:nvCxnSpPr>
            <p:cNvPr id="5"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lstStyle>
            <a:lvl1pPr algn="l">
              <a:defRPr sz="4400">
                <a:effectLst/>
              </a:defRPr>
            </a:lvl1pPr>
          </a:lstStyle>
          <a:p>
            <a:r>
              <a:rPr lang="ru-RU"/>
              <a:t>Образец заголовка</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10" name="Date Placeholder 3"/>
          <p:cNvSpPr>
            <a:spLocks noGrp="1"/>
          </p:cNvSpPr>
          <p:nvPr>
            <p:ph type="dt" sz="half" idx="10"/>
          </p:nvPr>
        </p:nvSpPr>
        <p:spPr/>
        <p:txBody>
          <a:bodyPr/>
          <a:lstStyle>
            <a:lvl1pPr>
              <a:defRPr/>
            </a:lvl1pPr>
          </a:lstStyle>
          <a:p>
            <a:pPr>
              <a:defRPr/>
            </a:pPr>
            <a:fld id="{E20CAD67-A8E4-4D07-A229-412B5A0AA9A6}" type="datetimeFigureOut">
              <a:rPr lang="ru-RU"/>
              <a:pPr>
                <a:defRPr/>
              </a:pPr>
              <a:t>30.05.2025</a:t>
            </a:fld>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A53C09B5-2431-4A84-90EC-F3524D48D8E3}"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a:t>Образец заголовка</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5" name="Date Placeholder 3"/>
          <p:cNvSpPr>
            <a:spLocks noGrp="1"/>
          </p:cNvSpPr>
          <p:nvPr>
            <p:ph type="dt" sz="half" idx="15"/>
          </p:nvPr>
        </p:nvSpPr>
        <p:spPr/>
        <p:txBody>
          <a:bodyPr/>
          <a:lstStyle>
            <a:lvl1pPr>
              <a:defRPr/>
            </a:lvl1pPr>
          </a:lstStyle>
          <a:p>
            <a:pPr>
              <a:defRPr/>
            </a:pPr>
            <a:fld id="{6827D3DA-40A7-47A3-9C9D-74955DB3C208}" type="datetimeFigureOut">
              <a:rPr lang="ru-RU"/>
              <a:pPr>
                <a:defRPr/>
              </a:pPr>
              <a:t>30.05.2025</a:t>
            </a:fld>
            <a:endParaRPr lang="ru-RU"/>
          </a:p>
        </p:txBody>
      </p:sp>
      <p:sp>
        <p:nvSpPr>
          <p:cNvPr id="7" name="Footer Placeholder 4"/>
          <p:cNvSpPr>
            <a:spLocks noGrp="1"/>
          </p:cNvSpPr>
          <p:nvPr>
            <p:ph type="ftr" sz="quarter" idx="16"/>
          </p:nvPr>
        </p:nvSpPr>
        <p:spPr/>
        <p:txBody>
          <a:bodyPr/>
          <a:lstStyle>
            <a:lvl1pPr>
              <a:defRPr/>
            </a:lvl1pPr>
          </a:lstStyle>
          <a:p>
            <a:pPr>
              <a:defRPr/>
            </a:pPr>
            <a:endParaRPr lang="ru-RU"/>
          </a:p>
        </p:txBody>
      </p:sp>
      <p:sp>
        <p:nvSpPr>
          <p:cNvPr id="8" name="Slide Number Placeholder 5"/>
          <p:cNvSpPr>
            <a:spLocks noGrp="1"/>
          </p:cNvSpPr>
          <p:nvPr>
            <p:ph type="sldNum" sz="quarter" idx="17"/>
          </p:nvPr>
        </p:nvSpPr>
        <p:spPr/>
        <p:txBody>
          <a:bodyPr/>
          <a:lstStyle>
            <a:lvl1pPr>
              <a:defRPr/>
            </a:lvl1pPr>
          </a:lstStyle>
          <a:p>
            <a:pPr>
              <a:defRPr/>
            </a:pPr>
            <a:fld id="{87B52A74-F245-44BA-9F63-7DF2FDACE5C2}"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lstStyle>
            <a:lvl1pPr algn="l">
              <a:defRPr sz="2800" b="0" cap="all"/>
            </a:lvl1pPr>
          </a:lstStyle>
          <a:p>
            <a:r>
              <a:rPr lang="ru-RU"/>
              <a:t>Образец заголовка</a:t>
            </a:r>
            <a:endParaRPr lang="en-US" dirty="0"/>
          </a:p>
        </p:txBody>
      </p:sp>
      <p:sp>
        <p:nvSpPr>
          <p:cNvPr id="3" name="Text Placeholder 2"/>
          <p:cNvSpPr>
            <a:spLocks noGrp="1"/>
          </p:cNvSpPr>
          <p:nvPr>
            <p:ph type="body" idx="1"/>
          </p:nvPr>
        </p:nvSpPr>
        <p:spPr>
          <a:xfrm>
            <a:off x="533400" y="4114800"/>
            <a:ext cx="6383552"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A11E0A64-1706-4196-8D65-3A67EB08168E}" type="datetimeFigureOut">
              <a:rPr lang="ru-RU"/>
              <a:pPr>
                <a:defRPr/>
              </a:pPr>
              <a:t>30.05.2025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1AC7D841-691C-4BBE-B95F-6D74F58430F8}"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TextBox 13"/>
          <p:cNvSpPr txBox="1"/>
          <p:nvPr/>
        </p:nvSpPr>
        <p:spPr>
          <a:xfrm>
            <a:off x="228600" y="711200"/>
            <a:ext cx="457200" cy="584200"/>
          </a:xfrm>
          <a:prstGeom prst="rect">
            <a:avLst/>
          </a:prstGeom>
        </p:spPr>
        <p:txBody>
          <a:bodyPr anchor="ctr"/>
          <a:lstStyle/>
          <a:p>
            <a:pPr fontAlgn="auto">
              <a:spcBef>
                <a:spcPts val="0"/>
              </a:spcBef>
              <a:spcAft>
                <a:spcPts val="0"/>
              </a:spcAft>
              <a:defRPr/>
            </a:pPr>
            <a:r>
              <a:rPr lang="en-US" sz="8000" dirty="0">
                <a:latin typeface="+mn-lt"/>
                <a:cs typeface="+mn-cs"/>
              </a:rPr>
              <a:t>“</a:t>
            </a:r>
          </a:p>
        </p:txBody>
      </p:sp>
      <p:sp>
        <p:nvSpPr>
          <p:cNvPr id="6" name="TextBox 14"/>
          <p:cNvSpPr txBox="1"/>
          <p:nvPr/>
        </p:nvSpPr>
        <p:spPr>
          <a:xfrm>
            <a:off x="7696200" y="2768600"/>
            <a:ext cx="457200" cy="584200"/>
          </a:xfrm>
          <a:prstGeom prst="rect">
            <a:avLst/>
          </a:prstGeom>
        </p:spPr>
        <p:txBody>
          <a:bodyPr anchor="ctr"/>
          <a:lstStyle/>
          <a:p>
            <a:pPr algn="r" fontAlgn="auto">
              <a:spcBef>
                <a:spcPts val="0"/>
              </a:spcBef>
              <a:spcAft>
                <a:spcPts val="0"/>
              </a:spcAft>
              <a:defRPr/>
            </a:pPr>
            <a:r>
              <a:rPr lang="en-US" sz="8000" dirty="0">
                <a:latin typeface="+mn-lt"/>
                <a:cs typeface="+mn-cs"/>
              </a:rPr>
              <a:t>”</a:t>
            </a:r>
          </a:p>
        </p:txBody>
      </p:sp>
      <p:sp>
        <p:nvSpPr>
          <p:cNvPr id="2" name="Title 1"/>
          <p:cNvSpPr>
            <a:spLocks noGrp="1"/>
          </p:cNvSpPr>
          <p:nvPr>
            <p:ph type="title"/>
          </p:nvPr>
        </p:nvSpPr>
        <p:spPr>
          <a:xfrm>
            <a:off x="856283" y="533400"/>
            <a:ext cx="6859787" cy="2895600"/>
          </a:xfrm>
        </p:spPr>
        <p:txBody>
          <a:bodyPr/>
          <a:lstStyle>
            <a:lvl1pPr algn="l">
              <a:defRPr sz="28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533400" y="4301070"/>
            <a:ext cx="6382361"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p:cNvSpPr>
            <a:spLocks noGrp="1"/>
          </p:cNvSpPr>
          <p:nvPr>
            <p:ph type="dt" sz="half" idx="14"/>
          </p:nvPr>
        </p:nvSpPr>
        <p:spPr/>
        <p:txBody>
          <a:bodyPr/>
          <a:lstStyle>
            <a:lvl1pPr>
              <a:defRPr/>
            </a:lvl1pPr>
          </a:lstStyle>
          <a:p>
            <a:pPr>
              <a:defRPr/>
            </a:pPr>
            <a:fld id="{62E2DD7B-A48B-49B5-B547-8ED7270E33B6}" type="datetimeFigureOut">
              <a:rPr lang="ru-RU"/>
              <a:pPr>
                <a:defRPr/>
              </a:pPr>
              <a:t>30.05.2025</a:t>
            </a:fld>
            <a:endParaRPr lang="ru-RU"/>
          </a:p>
        </p:txBody>
      </p:sp>
      <p:sp>
        <p:nvSpPr>
          <p:cNvPr id="8" name="Footer Placeholder 4"/>
          <p:cNvSpPr>
            <a:spLocks noGrp="1"/>
          </p:cNvSpPr>
          <p:nvPr>
            <p:ph type="ftr" sz="quarter" idx="15"/>
          </p:nvPr>
        </p:nvSpPr>
        <p:spPr/>
        <p:txBody>
          <a:bodyPr/>
          <a:lstStyle>
            <a:lvl1pPr>
              <a:defRPr/>
            </a:lvl1pPr>
          </a:lstStyle>
          <a:p>
            <a:pPr>
              <a:defRPr/>
            </a:pPr>
            <a:endParaRPr lang="ru-RU"/>
          </a:p>
        </p:txBody>
      </p:sp>
      <p:sp>
        <p:nvSpPr>
          <p:cNvPr id="9" name="Slide Number Placeholder 5"/>
          <p:cNvSpPr>
            <a:spLocks noGrp="1"/>
          </p:cNvSpPr>
          <p:nvPr>
            <p:ph type="sldNum" sz="quarter" idx="16"/>
          </p:nvPr>
        </p:nvSpPr>
        <p:spPr/>
        <p:txBody>
          <a:bodyPr/>
          <a:lstStyle>
            <a:lvl1pPr>
              <a:defRPr/>
            </a:lvl1pPr>
          </a:lstStyle>
          <a:p>
            <a:pPr>
              <a:defRPr/>
            </a:pPr>
            <a:fld id="{EAFFF831-47A7-4C96-9F29-0D9C71D97933}"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lstStyle>
            <a:lvl1pPr algn="l">
              <a:defRPr sz="2800" b="0" cap="all"/>
            </a:lvl1pPr>
          </a:lstStyle>
          <a:p>
            <a:r>
              <a:rPr lang="ru-RU"/>
              <a:t>Образец заголовка</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DBA5DF49-8721-41C8-83C5-D409B79D0233}" type="datetimeFigureOut">
              <a:rPr lang="ru-RU"/>
              <a:pPr>
                <a:defRPr/>
              </a:pPr>
              <a:t>30.05.2025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F5F943B-68C7-44E2-9050-DA2062198E1A}"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TextBox 13"/>
          <p:cNvSpPr txBox="1"/>
          <p:nvPr/>
        </p:nvSpPr>
        <p:spPr>
          <a:xfrm>
            <a:off x="228600" y="711200"/>
            <a:ext cx="457200" cy="584200"/>
          </a:xfrm>
          <a:prstGeom prst="rect">
            <a:avLst/>
          </a:prstGeom>
        </p:spPr>
        <p:txBody>
          <a:bodyPr anchor="ctr"/>
          <a:lstStyle/>
          <a:p>
            <a:pPr fontAlgn="auto">
              <a:spcBef>
                <a:spcPts val="0"/>
              </a:spcBef>
              <a:spcAft>
                <a:spcPts val="0"/>
              </a:spcAft>
              <a:defRPr/>
            </a:pPr>
            <a:r>
              <a:rPr lang="en-US" sz="8000" dirty="0">
                <a:latin typeface="+mn-lt"/>
                <a:cs typeface="+mn-cs"/>
              </a:rPr>
              <a:t>“</a:t>
            </a:r>
          </a:p>
        </p:txBody>
      </p:sp>
      <p:sp>
        <p:nvSpPr>
          <p:cNvPr id="6" name="TextBox 14"/>
          <p:cNvSpPr txBox="1"/>
          <p:nvPr/>
        </p:nvSpPr>
        <p:spPr>
          <a:xfrm>
            <a:off x="7696200" y="2768600"/>
            <a:ext cx="457200" cy="584200"/>
          </a:xfrm>
          <a:prstGeom prst="rect">
            <a:avLst/>
          </a:prstGeom>
        </p:spPr>
        <p:txBody>
          <a:bodyPr anchor="ctr"/>
          <a:lstStyle/>
          <a:p>
            <a:pPr algn="r" fontAlgn="auto">
              <a:spcBef>
                <a:spcPts val="0"/>
              </a:spcBef>
              <a:spcAft>
                <a:spcPts val="0"/>
              </a:spcAft>
              <a:defRPr/>
            </a:pPr>
            <a:r>
              <a:rPr lang="en-US" sz="8000" dirty="0">
                <a:latin typeface="+mn-lt"/>
                <a:cs typeface="+mn-cs"/>
              </a:rPr>
              <a:t>”</a:t>
            </a:r>
          </a:p>
        </p:txBody>
      </p:sp>
      <p:sp>
        <p:nvSpPr>
          <p:cNvPr id="2" name="Title 1"/>
          <p:cNvSpPr>
            <a:spLocks noGrp="1"/>
          </p:cNvSpPr>
          <p:nvPr>
            <p:ph type="title"/>
          </p:nvPr>
        </p:nvSpPr>
        <p:spPr>
          <a:xfrm>
            <a:off x="856284" y="533400"/>
            <a:ext cx="6859786" cy="2895600"/>
          </a:xfrm>
        </p:spPr>
        <p:txBody>
          <a:bodyPr/>
          <a:lstStyle>
            <a:lvl1pPr algn="l">
              <a:defRPr sz="28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p:cNvSpPr>
            <a:spLocks noGrp="1"/>
          </p:cNvSpPr>
          <p:nvPr>
            <p:ph type="dt" sz="half" idx="14"/>
          </p:nvPr>
        </p:nvSpPr>
        <p:spPr/>
        <p:txBody>
          <a:bodyPr/>
          <a:lstStyle>
            <a:lvl1pPr>
              <a:defRPr/>
            </a:lvl1pPr>
          </a:lstStyle>
          <a:p>
            <a:pPr>
              <a:defRPr/>
            </a:pPr>
            <a:fld id="{E2133586-5CCE-4460-B650-413607CBF85E}" type="datetimeFigureOut">
              <a:rPr lang="ru-RU"/>
              <a:pPr>
                <a:defRPr/>
              </a:pPr>
              <a:t>30.05.2025</a:t>
            </a:fld>
            <a:endParaRPr lang="ru-RU"/>
          </a:p>
        </p:txBody>
      </p:sp>
      <p:sp>
        <p:nvSpPr>
          <p:cNvPr id="8" name="Footer Placeholder 4"/>
          <p:cNvSpPr>
            <a:spLocks noGrp="1"/>
          </p:cNvSpPr>
          <p:nvPr>
            <p:ph type="ftr" sz="quarter" idx="15"/>
          </p:nvPr>
        </p:nvSpPr>
        <p:spPr/>
        <p:txBody>
          <a:bodyPr/>
          <a:lstStyle>
            <a:lvl1pPr>
              <a:defRPr/>
            </a:lvl1pPr>
          </a:lstStyle>
          <a:p>
            <a:pPr>
              <a:defRPr/>
            </a:pPr>
            <a:endParaRPr lang="ru-RU"/>
          </a:p>
        </p:txBody>
      </p:sp>
      <p:sp>
        <p:nvSpPr>
          <p:cNvPr id="9" name="Slide Number Placeholder 5"/>
          <p:cNvSpPr>
            <a:spLocks noGrp="1"/>
          </p:cNvSpPr>
          <p:nvPr>
            <p:ph type="sldNum" sz="quarter" idx="16"/>
          </p:nvPr>
        </p:nvSpPr>
        <p:spPr/>
        <p:txBody>
          <a:bodyPr/>
          <a:lstStyle>
            <a:lvl1pPr>
              <a:defRPr/>
            </a:lvl1pPr>
          </a:lstStyle>
          <a:p>
            <a:pPr>
              <a:defRPr/>
            </a:pPr>
            <a:fld id="{F1E77D56-8388-4F4B-B576-819BC4E0BF2E}"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a:lstStyle>
            <a:lvl1pPr>
              <a:defRPr lang="en-US" sz="2800" b="0" dirty="0"/>
            </a:lvl1pPr>
          </a:lstStyle>
          <a:p>
            <a:pPr lvl="0"/>
            <a:r>
              <a:rPr lang="ru-RU"/>
              <a:t>Образец заголовка</a:t>
            </a:r>
            <a:endParaRPr lang="en-US" dirty="0"/>
          </a:p>
        </p:txBody>
      </p:sp>
      <p:sp>
        <p:nvSpPr>
          <p:cNvPr id="10" name="Text Placeholder 9"/>
          <p:cNvSpPr>
            <a:spLocks noGrp="1"/>
          </p:cNvSpPr>
          <p:nvPr>
            <p:ph type="body" sz="quarter" idx="13"/>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4"/>
          </p:nvPr>
        </p:nvSpPr>
        <p:spPr/>
        <p:txBody>
          <a:bodyPr/>
          <a:lstStyle>
            <a:lvl1pPr>
              <a:defRPr/>
            </a:lvl1pPr>
          </a:lstStyle>
          <a:p>
            <a:pPr>
              <a:defRPr/>
            </a:pPr>
            <a:fld id="{708ECF7A-74CC-44B6-9EBD-A1266C3CFAB7}" type="datetimeFigureOut">
              <a:rPr lang="ru-RU"/>
              <a:pPr>
                <a:defRPr/>
              </a:pPr>
              <a:t>30.05.2025</a:t>
            </a:fld>
            <a:endParaRPr lang="ru-RU"/>
          </a:p>
        </p:txBody>
      </p:sp>
      <p:sp>
        <p:nvSpPr>
          <p:cNvPr id="6" name="Footer Placeholder 4"/>
          <p:cNvSpPr>
            <a:spLocks noGrp="1"/>
          </p:cNvSpPr>
          <p:nvPr>
            <p:ph type="ftr" sz="quarter" idx="15"/>
          </p:nvPr>
        </p:nvSpPr>
        <p:spPr/>
        <p:txBody>
          <a:bodyPr/>
          <a:lstStyle>
            <a:lvl1pPr>
              <a:defRPr/>
            </a:lvl1pPr>
          </a:lstStyle>
          <a:p>
            <a:pPr>
              <a:defRPr/>
            </a:pPr>
            <a:endParaRPr lang="ru-RU"/>
          </a:p>
        </p:txBody>
      </p:sp>
      <p:sp>
        <p:nvSpPr>
          <p:cNvPr id="7" name="Slide Number Placeholder 5"/>
          <p:cNvSpPr>
            <a:spLocks noGrp="1"/>
          </p:cNvSpPr>
          <p:nvPr>
            <p:ph type="sldNum" sz="quarter" idx="16"/>
          </p:nvPr>
        </p:nvSpPr>
        <p:spPr/>
        <p:txBody>
          <a:bodyPr/>
          <a:lstStyle>
            <a:lvl1pPr>
              <a:defRPr/>
            </a:lvl1pPr>
          </a:lstStyle>
          <a:p>
            <a:pPr>
              <a:defRPr/>
            </a:pPr>
            <a:fld id="{579EEBCA-9707-46BB-A346-8D9193358384}"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lgn="l">
              <a:defRPr sz="2800"/>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7563CCDF-53BB-407A-AEDA-6811A8DA0DB6}" type="datetimeFigureOut">
              <a:rPr lang="ru-RU"/>
              <a:pPr>
                <a:defRPr/>
              </a:pPr>
              <a:t>30.05.2025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67DFDF9-363F-4BE8-83B5-612201D08E23}"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lstStyle>
            <a:lvl1pPr>
              <a:defRPr sz="2800"/>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F1C5A9A9-C0A2-4C7E-90C8-6F1DE274559B}" type="datetimeFigureOut">
              <a:rPr lang="ru-RU"/>
              <a:pPr>
                <a:defRPr/>
              </a:pPr>
              <a:t>30.05.2025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8A48993-D2DC-4AEA-8E45-8C07F4A15B39}"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1_Объект">
    <p:spTree>
      <p:nvGrpSpPr>
        <p:cNvPr id="1" name=""/>
        <p:cNvGrpSpPr/>
        <p:nvPr/>
      </p:nvGrpSpPr>
      <p:grpSpPr>
        <a:xfrm>
          <a:off x="0" y="0"/>
          <a:ext cx="0" cy="0"/>
          <a:chOff x="0" y="0"/>
          <a:chExt cx="0" cy="0"/>
        </a:xfrm>
      </p:grpSpPr>
      <p:sp>
        <p:nvSpPr>
          <p:cNvPr id="2" name="Объект 1"/>
          <p:cNvSpPr>
            <a:spLocks noGrp="1"/>
          </p:cNvSpPr>
          <p:nvPr>
            <p:ph/>
          </p:nvPr>
        </p:nvSpPr>
        <p:spPr>
          <a:xfrm>
            <a:off x="533400" y="533400"/>
            <a:ext cx="6554788" cy="5486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Date Placeholder 3"/>
          <p:cNvSpPr>
            <a:spLocks noGrp="1"/>
          </p:cNvSpPr>
          <p:nvPr>
            <p:ph type="dt" sz="half" idx="10"/>
          </p:nvPr>
        </p:nvSpPr>
        <p:spPr/>
        <p:txBody>
          <a:bodyPr/>
          <a:lstStyle>
            <a:lvl1pPr>
              <a:defRPr/>
            </a:lvl1pPr>
          </a:lstStyle>
          <a:p>
            <a:pPr>
              <a:defRPr/>
            </a:pPr>
            <a:endParaRPr lang="ru-RU" altLang="ru-RU"/>
          </a:p>
        </p:txBody>
      </p:sp>
      <p:sp>
        <p:nvSpPr>
          <p:cNvPr id="4" name="Footer Placeholder 4"/>
          <p:cNvSpPr>
            <a:spLocks noGrp="1"/>
          </p:cNvSpPr>
          <p:nvPr>
            <p:ph type="ftr" sz="quarter" idx="11"/>
          </p:nvPr>
        </p:nvSpPr>
        <p:spPr/>
        <p:txBody>
          <a:bodyPr/>
          <a:lstStyle>
            <a:lvl1pPr>
              <a:defRPr/>
            </a:lvl1pPr>
          </a:lstStyle>
          <a:p>
            <a:pPr>
              <a:defRPr/>
            </a:pPr>
            <a:endParaRPr lang="ru-RU" altLang="ru-RU"/>
          </a:p>
        </p:txBody>
      </p:sp>
      <p:sp>
        <p:nvSpPr>
          <p:cNvPr id="5" name="Slide Number Placeholder 5"/>
          <p:cNvSpPr>
            <a:spLocks noGrp="1"/>
          </p:cNvSpPr>
          <p:nvPr>
            <p:ph type="sldNum" sz="quarter" idx="12"/>
          </p:nvPr>
        </p:nvSpPr>
        <p:spPr/>
        <p:txBody>
          <a:bodyPr/>
          <a:lstStyle>
            <a:lvl1pPr>
              <a:defRPr/>
            </a:lvl1pPr>
          </a:lstStyle>
          <a:p>
            <a:pPr>
              <a:defRPr/>
            </a:pPr>
            <a:fld id="{3E6BAD75-637C-413B-9299-9988A0FEC02B}" type="slidenum">
              <a:rPr lang="ru-RU" altLang="ru-RU"/>
              <a:pPr>
                <a:defRPr/>
              </a:pPr>
              <a:t>‹#›</a:t>
            </a:fld>
            <a:endParaRPr lang="ru-RU" alt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121" y="277814"/>
            <a:ext cx="8229759" cy="1139825"/>
          </a:xfrm>
        </p:spPr>
        <p:txBody>
          <a:bodyPr/>
          <a:lstStyle/>
          <a:p>
            <a:r>
              <a:rPr lang="ru-RU"/>
              <a:t>Образец заголовка</a:t>
            </a:r>
          </a:p>
        </p:txBody>
      </p:sp>
      <p:sp>
        <p:nvSpPr>
          <p:cNvPr id="3" name="Содержимое 2"/>
          <p:cNvSpPr>
            <a:spLocks noGrp="1"/>
          </p:cNvSpPr>
          <p:nvPr>
            <p:ph sz="quarter" idx="1"/>
          </p:nvPr>
        </p:nvSpPr>
        <p:spPr>
          <a:xfrm>
            <a:off x="457120" y="1600200"/>
            <a:ext cx="4037899"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7393" y="1600200"/>
            <a:ext cx="4039486"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120" y="3938589"/>
            <a:ext cx="4037899"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7393" y="3938589"/>
            <a:ext cx="4039486"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9"/>
          <p:cNvSpPr>
            <a:spLocks noGrp="1" noChangeArrowheads="1"/>
          </p:cNvSpPr>
          <p:nvPr>
            <p:ph type="dt" sz="half" idx="10"/>
          </p:nvPr>
        </p:nvSpPr>
        <p:spPr/>
        <p:txBody>
          <a:bodyPr/>
          <a:lstStyle>
            <a:lvl1pPr>
              <a:defRPr/>
            </a:lvl1pPr>
          </a:lstStyle>
          <a:p>
            <a:pPr>
              <a:defRPr/>
            </a:pPr>
            <a:endParaRPr lang="ru-RU"/>
          </a:p>
        </p:txBody>
      </p:sp>
      <p:sp>
        <p:nvSpPr>
          <p:cNvPr id="8" name="Rectangle 70"/>
          <p:cNvSpPr>
            <a:spLocks noGrp="1" noChangeArrowheads="1"/>
          </p:cNvSpPr>
          <p:nvPr>
            <p:ph type="ftr" sz="quarter" idx="11"/>
          </p:nvPr>
        </p:nvSpPr>
        <p:spPr/>
        <p:txBody>
          <a:bodyPr/>
          <a:lstStyle>
            <a:lvl1pPr>
              <a:defRPr/>
            </a:lvl1pPr>
          </a:lstStyle>
          <a:p>
            <a:pPr>
              <a:defRPr/>
            </a:pPr>
            <a:endParaRPr lang="ru-RU"/>
          </a:p>
        </p:txBody>
      </p:sp>
      <p:sp>
        <p:nvSpPr>
          <p:cNvPr id="9" name="Rectangle 71"/>
          <p:cNvSpPr>
            <a:spLocks noGrp="1" noChangeArrowheads="1"/>
          </p:cNvSpPr>
          <p:nvPr>
            <p:ph type="sldNum" sz="quarter" idx="12"/>
          </p:nvPr>
        </p:nvSpPr>
        <p:spPr/>
        <p:txBody>
          <a:bodyPr/>
          <a:lstStyle>
            <a:lvl1pPr>
              <a:defRPr/>
            </a:lvl1pPr>
          </a:lstStyle>
          <a:p>
            <a:pPr>
              <a:defRPr/>
            </a:pPr>
            <a:fld id="{07A0E951-90D7-44F3-9583-88E81BEF3EB5}"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a:t>Образец заголовка</a:t>
            </a:r>
            <a:endParaRPr lang="en-US" dirty="0"/>
          </a:p>
        </p:txBody>
      </p:sp>
      <p:sp>
        <p:nvSpPr>
          <p:cNvPr id="3" name="Content Placeholder 2"/>
          <p:cNvSpPr>
            <a:spLocks noGrp="1"/>
          </p:cNvSpPr>
          <p:nvPr>
            <p:ph idx="1"/>
          </p:nvPr>
        </p:nvSpPr>
        <p:spPr>
          <a:xfrm>
            <a:off x="533400" y="533400"/>
            <a:ext cx="6554867" cy="376767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CB366B7F-8C0F-44C7-A6CF-680899F72A8C}" type="datetimeFigureOut">
              <a:rPr lang="ru-RU"/>
              <a:pPr>
                <a:defRPr/>
              </a:pPr>
              <a:t>30.05.2025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38ADB8E5-4FED-4F55-A3DF-C2BEC11074D8}"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1" y="365126"/>
            <a:ext cx="7886700" cy="1325563"/>
          </a:xfrm>
        </p:spPr>
        <p:txBody>
          <a:bodyPr/>
          <a:lstStyle/>
          <a:p>
            <a:r>
              <a:rPr lang="en-US"/>
              <a:t>Образец заголовка</a:t>
            </a:r>
            <a:endParaRPr lang="ru-RU"/>
          </a:p>
        </p:txBody>
      </p:sp>
      <p:sp>
        <p:nvSpPr>
          <p:cNvPr id="3" name="Текст 2"/>
          <p:cNvSpPr>
            <a:spLocks noGrp="1"/>
          </p:cNvSpPr>
          <p:nvPr>
            <p:ph type="body" sz="half" idx="1"/>
          </p:nvPr>
        </p:nvSpPr>
        <p:spPr>
          <a:xfrm>
            <a:off x="628651" y="1825625"/>
            <a:ext cx="3873011" cy="4351338"/>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quarter" idx="2"/>
          </p:nvPr>
        </p:nvSpPr>
        <p:spPr>
          <a:xfrm>
            <a:off x="4642339" y="1825626"/>
            <a:ext cx="3873012" cy="2098675"/>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Содержимое 4"/>
          <p:cNvSpPr>
            <a:spLocks noGrp="1"/>
          </p:cNvSpPr>
          <p:nvPr>
            <p:ph sz="quarter" idx="3"/>
          </p:nvPr>
        </p:nvSpPr>
        <p:spPr>
          <a:xfrm>
            <a:off x="4642339" y="4076701"/>
            <a:ext cx="3873012" cy="2100263"/>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6" name="Дата 5"/>
          <p:cNvSpPr>
            <a:spLocks noGrp="1"/>
          </p:cNvSpPr>
          <p:nvPr>
            <p:ph type="dt" sz="half" idx="10"/>
          </p:nvPr>
        </p:nvSpPr>
        <p:spPr>
          <a:xfrm>
            <a:off x="628650" y="6356350"/>
            <a:ext cx="2057400" cy="365125"/>
          </a:xfrm>
        </p:spPr>
        <p:txBody>
          <a:bodyPr/>
          <a:lstStyle>
            <a:lvl1pPr>
              <a:defRPr/>
            </a:lvl1pPr>
          </a:lstStyle>
          <a:p>
            <a:pPr>
              <a:defRPr/>
            </a:pPr>
            <a:endParaRPr lang="ru-RU"/>
          </a:p>
        </p:txBody>
      </p:sp>
      <p:sp>
        <p:nvSpPr>
          <p:cNvPr id="7" name="Нижний колонтитул 6"/>
          <p:cNvSpPr>
            <a:spLocks noGrp="1"/>
          </p:cNvSpPr>
          <p:nvPr>
            <p:ph type="ftr" sz="quarter" idx="11"/>
          </p:nvPr>
        </p:nvSpPr>
        <p:spPr>
          <a:xfrm>
            <a:off x="3028950" y="6356350"/>
            <a:ext cx="3086100" cy="365125"/>
          </a:xfrm>
        </p:spPr>
        <p:txBody>
          <a:bodyPr/>
          <a:lstStyle>
            <a:lvl1pPr>
              <a:defRPr/>
            </a:lvl1pPr>
          </a:lstStyle>
          <a:p>
            <a:pPr>
              <a:defRPr/>
            </a:pPr>
            <a:endParaRPr lang="ru-RU"/>
          </a:p>
        </p:txBody>
      </p:sp>
      <p:sp>
        <p:nvSpPr>
          <p:cNvPr id="8" name="Номер слайда 7"/>
          <p:cNvSpPr>
            <a:spLocks noGrp="1"/>
          </p:cNvSpPr>
          <p:nvPr>
            <p:ph type="sldNum" sz="quarter" idx="12"/>
          </p:nvPr>
        </p:nvSpPr>
        <p:spPr>
          <a:xfrm>
            <a:off x="6457950" y="6356350"/>
            <a:ext cx="2057400" cy="365125"/>
          </a:xfrm>
        </p:spPr>
        <p:txBody>
          <a:bodyPr/>
          <a:lstStyle>
            <a:lvl1pPr>
              <a:defRPr/>
            </a:lvl1pPr>
          </a:lstStyle>
          <a:p>
            <a:pPr>
              <a:defRPr/>
            </a:pPr>
            <a:fld id="{6616E3E9-A19D-43CC-8537-9EA047666497}" type="slidenum">
              <a:rPr lang="ru-RU" altLang="uk-UA"/>
              <a:pPr>
                <a:defRPr/>
              </a:pPr>
              <a:t>‹#›</a:t>
            </a:fld>
            <a:endParaRPr lang="ru-RU" altLang="uk-U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99790299-5827-4559-8EDE-CEC810AE98D7}" type="datetimeFigureOut">
              <a:rPr lang="ru-RU"/>
              <a:pPr>
                <a:defRPr/>
              </a:pPr>
              <a:t>30.05.2025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B77CD5E7-2467-42E6-8C18-561681108948}"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ru-RU"/>
              <a:t>Образец заголовка</a:t>
            </a:r>
            <a:endParaRPr lang="en-US" dirty="0"/>
          </a:p>
        </p:txBody>
      </p:sp>
      <p:sp>
        <p:nvSpPr>
          <p:cNvPr id="11" name="Content Placeholder 3"/>
          <p:cNvSpPr>
            <a:spLocks noGrp="1"/>
          </p:cNvSpPr>
          <p:nvPr>
            <p:ph sz="half" idx="13"/>
          </p:nvPr>
        </p:nvSpPr>
        <p:spPr>
          <a:xfrm>
            <a:off x="533400" y="533400"/>
            <a:ext cx="3949967" cy="37676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2" name="Content Placeholder 5"/>
          <p:cNvSpPr>
            <a:spLocks noGrp="1"/>
          </p:cNvSpPr>
          <p:nvPr>
            <p:ph sz="quarter" idx="4"/>
          </p:nvPr>
        </p:nvSpPr>
        <p:spPr>
          <a:xfrm>
            <a:off x="4662362" y="533400"/>
            <a:ext cx="3948238" cy="37592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4"/>
          </p:nvPr>
        </p:nvSpPr>
        <p:spPr/>
        <p:txBody>
          <a:bodyPr/>
          <a:lstStyle>
            <a:lvl1pPr>
              <a:defRPr/>
            </a:lvl1pPr>
          </a:lstStyle>
          <a:p>
            <a:pPr>
              <a:defRPr/>
            </a:pPr>
            <a:fld id="{FDFD7502-F3BF-40C2-AAC6-88EFD4F29BCA}" type="datetimeFigureOut">
              <a:rPr lang="ru-RU"/>
              <a:pPr>
                <a:defRPr/>
              </a:pPr>
              <a:t>30.05.2025</a:t>
            </a:fld>
            <a:endParaRPr lang="ru-RU"/>
          </a:p>
        </p:txBody>
      </p:sp>
      <p:sp>
        <p:nvSpPr>
          <p:cNvPr id="6" name="Footer Placeholder 4"/>
          <p:cNvSpPr>
            <a:spLocks noGrp="1"/>
          </p:cNvSpPr>
          <p:nvPr>
            <p:ph type="ftr" sz="quarter" idx="15"/>
          </p:nvPr>
        </p:nvSpPr>
        <p:spPr/>
        <p:txBody>
          <a:bodyPr/>
          <a:lstStyle>
            <a:lvl1pPr>
              <a:defRPr/>
            </a:lvl1pPr>
          </a:lstStyle>
          <a:p>
            <a:pPr>
              <a:defRPr/>
            </a:pPr>
            <a:endParaRPr lang="ru-RU"/>
          </a:p>
        </p:txBody>
      </p:sp>
      <p:sp>
        <p:nvSpPr>
          <p:cNvPr id="7" name="Slide Number Placeholder 5"/>
          <p:cNvSpPr>
            <a:spLocks noGrp="1"/>
          </p:cNvSpPr>
          <p:nvPr>
            <p:ph type="sldNum" sz="quarter" idx="16"/>
          </p:nvPr>
        </p:nvSpPr>
        <p:spPr/>
        <p:txBody>
          <a:bodyPr/>
          <a:lstStyle>
            <a:lvl1pPr>
              <a:defRPr/>
            </a:lvl1pPr>
          </a:lstStyle>
          <a:p>
            <a:pPr>
              <a:defRPr/>
            </a:pPr>
            <a:fld id="{9956CB22-F0E1-4A90-A480-56A04B79A192}"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ru-RU"/>
              <a:t>Образец заголовка</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49830148-648E-41C7-BF16-A20E4BAA6EA2}" type="datetimeFigureOut">
              <a:rPr lang="ru-RU"/>
              <a:pPr>
                <a:defRPr/>
              </a:pPr>
              <a:t>30.05.2025</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9721118E-BF00-40FE-99B7-6F26648E4E42}"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D504DF61-40AF-4D13-9535-0038F72BEF9C}" type="datetimeFigureOut">
              <a:rPr lang="ru-RU"/>
              <a:pPr>
                <a:defRPr/>
              </a:pPr>
              <a:t>30.05.2025</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AAF06C5C-9E9D-4032-8E54-2265F72EE675}"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9CD621-8C4B-4871-8383-5FF1AB83E3CB}" type="datetimeFigureOut">
              <a:rPr lang="ru-RU"/>
              <a:pPr>
                <a:defRPr/>
              </a:pPr>
              <a:t>30.05.2025</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69157AB9-E8E6-4F8E-BC58-791A50080D54}"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533399" y="533400"/>
            <a:ext cx="4438755" cy="54864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A8CF4679-C165-4A5A-B11A-E3D98B09E54A}" type="datetimeFigureOut">
              <a:rPr lang="ru-RU"/>
              <a:pPr>
                <a:defRPr/>
              </a:pPr>
              <a:t>30.05.2025</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4C37C38C-35DD-477F-848F-CC2DA06FE40A}"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lstStyle>
            <a:lvl1pPr algn="l">
              <a:defRPr sz="2400" b="0"/>
            </a:lvl1pPr>
          </a:lstStyle>
          <a:p>
            <a:r>
              <a:rPr lang="ru-RU"/>
              <a:t>Образец заголовка</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4"/>
          </p:nvPr>
        </p:nvSpPr>
        <p:spPr/>
        <p:txBody>
          <a:bodyPr/>
          <a:lstStyle>
            <a:lvl1pPr>
              <a:defRPr/>
            </a:lvl1pPr>
          </a:lstStyle>
          <a:p>
            <a:pPr>
              <a:defRPr/>
            </a:pPr>
            <a:fld id="{1B7A4C60-0F5A-44E6-AD00-380D157F2AC8}" type="datetimeFigureOut">
              <a:rPr lang="ru-RU"/>
              <a:pPr>
                <a:defRPr/>
              </a:pPr>
              <a:t>30.05.2025</a:t>
            </a:fld>
            <a:endParaRPr lang="ru-RU"/>
          </a:p>
        </p:txBody>
      </p:sp>
      <p:sp>
        <p:nvSpPr>
          <p:cNvPr id="6" name="Footer Placeholder 4"/>
          <p:cNvSpPr>
            <a:spLocks noGrp="1"/>
          </p:cNvSpPr>
          <p:nvPr>
            <p:ph type="ftr" sz="quarter" idx="15"/>
          </p:nvPr>
        </p:nvSpPr>
        <p:spPr/>
        <p:txBody>
          <a:bodyPr/>
          <a:lstStyle>
            <a:lvl1pPr>
              <a:defRPr/>
            </a:lvl1pPr>
          </a:lstStyle>
          <a:p>
            <a:pPr>
              <a:defRPr/>
            </a:pPr>
            <a:endParaRPr lang="ru-RU"/>
          </a:p>
        </p:txBody>
      </p:sp>
      <p:sp>
        <p:nvSpPr>
          <p:cNvPr id="7" name="Slide Number Placeholder 5"/>
          <p:cNvSpPr>
            <a:spLocks noGrp="1"/>
          </p:cNvSpPr>
          <p:nvPr>
            <p:ph type="sldNum" sz="quarter" idx="16"/>
          </p:nvPr>
        </p:nvSpPr>
        <p:spPr/>
        <p:txBody>
          <a:bodyPr/>
          <a:lstStyle>
            <a:lvl1pPr>
              <a:defRPr/>
            </a:lvl1pPr>
          </a:lstStyle>
          <a:p>
            <a:pPr>
              <a:defRPr/>
            </a:pPr>
            <a:fld id="{2A6B6FD6-FD6F-49A4-A2D2-5E7BAABFA006}" type="slidenum">
              <a:rPr lang="ru-RU"/>
              <a:pPr>
                <a:defRPr/>
              </a:pPr>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670675" y="3894138"/>
            <a:ext cx="2470150"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1028" name="Text Placeholder 2"/>
          <p:cNvSpPr>
            <a:spLocks noGrp="1"/>
          </p:cNvSpPr>
          <p:nvPr>
            <p:ph type="body" idx="1"/>
          </p:nvPr>
        </p:nvSpPr>
        <p:spPr bwMode="auto">
          <a:xfrm>
            <a:off x="533400" y="533400"/>
            <a:ext cx="6554788" cy="3767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fontAlgn="auto">
              <a:spcBef>
                <a:spcPts val="0"/>
              </a:spcBef>
              <a:spcAft>
                <a:spcPts val="0"/>
              </a:spcAft>
              <a:defRPr sz="1000" b="0" i="0">
                <a:solidFill>
                  <a:schemeClr val="bg2">
                    <a:lumMod val="50000"/>
                  </a:schemeClr>
                </a:solidFill>
                <a:effectLst/>
                <a:latin typeface="+mn-lt"/>
                <a:cs typeface="+mn-cs"/>
              </a:defRPr>
            </a:lvl1pPr>
          </a:lstStyle>
          <a:p>
            <a:pPr>
              <a:defRPr/>
            </a:pPr>
            <a:fld id="{2B0D2919-9A67-4078-912F-AE8AD865FD55}" type="datetimeFigureOut">
              <a:rPr lang="ru-RU"/>
              <a:pPr>
                <a:defRPr/>
              </a:pPr>
              <a:t>30.05.2025</a:t>
            </a:fld>
            <a:endParaRPr lang="ru-RU"/>
          </a:p>
        </p:txBody>
      </p:sp>
      <p:sp>
        <p:nvSpPr>
          <p:cNvPr id="5"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fontAlgn="auto">
              <a:spcBef>
                <a:spcPts val="0"/>
              </a:spcBef>
              <a:spcAft>
                <a:spcPts val="0"/>
              </a:spcAft>
              <a:defRPr sz="1000" b="0" i="0">
                <a:solidFill>
                  <a:schemeClr val="bg2">
                    <a:lumMod val="50000"/>
                  </a:schemeClr>
                </a:solidFill>
                <a:effectLst/>
                <a:latin typeface="+mn-lt"/>
                <a:cs typeface="+mn-cs"/>
              </a:defRPr>
            </a:lvl1pPr>
          </a:lstStyle>
          <a:p>
            <a:pPr>
              <a:defRPr/>
            </a:pPr>
            <a:endParaRPr lang="ru-RU"/>
          </a:p>
        </p:txBody>
      </p:sp>
      <p:sp>
        <p:nvSpPr>
          <p:cNvPr id="6" name="Slide Number Placeholder 5"/>
          <p:cNvSpPr>
            <a:spLocks noGrp="1"/>
          </p:cNvSpPr>
          <p:nvPr>
            <p:ph type="sldNum" sz="quarter" idx="4"/>
          </p:nvPr>
        </p:nvSpPr>
        <p:spPr>
          <a:xfrm>
            <a:off x="7773988" y="5578475"/>
            <a:ext cx="857250" cy="669925"/>
          </a:xfrm>
          <a:prstGeom prst="rect">
            <a:avLst/>
          </a:prstGeom>
        </p:spPr>
        <p:txBody>
          <a:bodyPr vert="horz" lIns="91440" tIns="45720" rIns="91440" bIns="45720" rtlCol="0" anchor="b"/>
          <a:lstStyle>
            <a:lvl1pPr algn="r" fontAlgn="auto">
              <a:spcBef>
                <a:spcPts val="0"/>
              </a:spcBef>
              <a:spcAft>
                <a:spcPts val="0"/>
              </a:spcAft>
              <a:defRPr sz="2800" b="0" i="0">
                <a:solidFill>
                  <a:schemeClr val="bg2">
                    <a:lumMod val="50000"/>
                  </a:schemeClr>
                </a:solidFill>
                <a:effectLst/>
                <a:latin typeface="+mn-lt"/>
                <a:cs typeface="+mn-cs"/>
              </a:defRPr>
            </a:lvl1pPr>
          </a:lstStyle>
          <a:p>
            <a:pPr>
              <a:defRPr/>
            </a:pPr>
            <a:fld id="{28F1439D-FCC4-4565-801D-C29E2CABE028}"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1" r:id="rId19"/>
    <p:sldLayoutId id="2147483702" r:id="rId20"/>
  </p:sldLayoutIdLst>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itchFamily="34" charset="0"/>
        </a:defRPr>
      </a:lvl2pPr>
      <a:lvl3pPr algn="l" defTabSz="457200" rtl="0" eaLnBrk="0" fontAlgn="base" hangingPunct="0">
        <a:spcBef>
          <a:spcPct val="0"/>
        </a:spcBef>
        <a:spcAft>
          <a:spcPct val="0"/>
        </a:spcAft>
        <a:defRPr sz="3200">
          <a:solidFill>
            <a:schemeClr val="tx1"/>
          </a:solidFill>
          <a:latin typeface="Century Gothic" pitchFamily="34" charset="0"/>
        </a:defRPr>
      </a:lvl3pPr>
      <a:lvl4pPr algn="l" defTabSz="457200" rtl="0" eaLnBrk="0" fontAlgn="base" hangingPunct="0">
        <a:spcBef>
          <a:spcPct val="0"/>
        </a:spcBef>
        <a:spcAft>
          <a:spcPct val="0"/>
        </a:spcAft>
        <a:defRPr sz="3200">
          <a:solidFill>
            <a:schemeClr val="tx1"/>
          </a:solidFill>
          <a:latin typeface="Century Gothic" pitchFamily="34" charset="0"/>
        </a:defRPr>
      </a:lvl4pPr>
      <a:lvl5pPr algn="l" defTabSz="457200" rtl="0" eaLnBrk="0" fontAlgn="base" hangingPunct="0">
        <a:spcBef>
          <a:spcPct val="0"/>
        </a:spcBef>
        <a:spcAft>
          <a:spcPct val="0"/>
        </a:spcAft>
        <a:defRPr sz="3200">
          <a:solidFill>
            <a:schemeClr val="tx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zakon.rada.gov.ua/laws/show/994_962" TargetMode="External"/><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5.jpeg"/><Relationship Id="rId7" Type="http://schemas.openxmlformats.org/officeDocument/2006/relationships/slide" Target="slide9.xml"/><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slide" Target="slide1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bwMode="auto">
          <a:xfrm>
            <a:off x="323850" y="2636838"/>
            <a:ext cx="8286750" cy="2879725"/>
          </a:xfrm>
        </p:spPr>
        <p:txBody>
          <a:bodyPr wrap="square" numCol="1" anchorCtr="0" compatLnSpc="1">
            <a:prstTxWarp prst="textNoShape">
              <a:avLst/>
            </a:prstTxWarp>
            <a:normAutofit fontScale="90000"/>
          </a:bodyPr>
          <a:lstStyle/>
          <a:p>
            <a:pPr algn="ctr" eaLnBrk="1" hangingPunct="1"/>
            <a:r>
              <a:rPr lang="uk-UA" sz="2400" b="1" cap="none">
                <a:ln>
                  <a:noFill/>
                </a:ln>
                <a:latin typeface="Times New Roman" pitchFamily="18" charset="0"/>
                <a:cs typeface="Times New Roman" pitchFamily="18" charset="0"/>
              </a:rPr>
              <a:t>УКАЗОМ ПРЕЗИДЕНТА УКРАЇНИ №226/2003 ВІД 18.03.2003 РОКУ ВСТАНОВЛЕНО ЩОРІЧНО ВІДЗНАЧАТИ ДЕНЬ ПРАЦІВНИКІВ </a:t>
            </a:r>
            <a:br>
              <a:rPr lang="uk-UA" sz="2400" b="1" cap="none">
                <a:ln>
                  <a:noFill/>
                </a:ln>
                <a:latin typeface="Times New Roman" pitchFamily="18" charset="0"/>
                <a:cs typeface="Times New Roman" pitchFamily="18" charset="0"/>
              </a:rPr>
            </a:br>
            <a:r>
              <a:rPr lang="uk-UA" sz="2400" b="1" cap="none">
                <a:ln>
                  <a:noFill/>
                </a:ln>
                <a:latin typeface="Times New Roman" pitchFamily="18" charset="0"/>
                <a:cs typeface="Times New Roman" pitchFamily="18" charset="0"/>
              </a:rPr>
              <a:t>ВОДНОГО ГОСПОДАРСТВА УКРАЇНИ У ПЕРШУ НЕДІЛЮ ЧЕРВНЯ.</a:t>
            </a:r>
            <a:br>
              <a:rPr lang="uk-UA" sz="2400" b="1" cap="none">
                <a:ln>
                  <a:noFill/>
                </a:ln>
                <a:latin typeface="Times New Roman" pitchFamily="18" charset="0"/>
                <a:cs typeface="Times New Roman" pitchFamily="18" charset="0"/>
              </a:rPr>
            </a:br>
            <a:br>
              <a:rPr lang="uk-UA" sz="2400" b="1" cap="none">
                <a:ln>
                  <a:noFill/>
                </a:ln>
                <a:latin typeface="Times New Roman" pitchFamily="18" charset="0"/>
                <a:cs typeface="Times New Roman" pitchFamily="18" charset="0"/>
              </a:rPr>
            </a:br>
            <a:br>
              <a:rPr lang="uk-UA" sz="2400" b="1" cap="none">
                <a:ln>
                  <a:noFill/>
                </a:ln>
                <a:latin typeface="Times New Roman" pitchFamily="18" charset="0"/>
                <a:cs typeface="Times New Roman" pitchFamily="18" charset="0"/>
              </a:rPr>
            </a:br>
            <a:r>
              <a:rPr lang="uk-UA" sz="2400" b="1" cap="none">
                <a:ln>
                  <a:noFill/>
                </a:ln>
                <a:solidFill>
                  <a:srgbClr val="FFFF00"/>
                </a:solidFill>
                <a:latin typeface="Times New Roman" pitchFamily="18" charset="0"/>
                <a:cs typeface="Times New Roman" pitchFamily="18" charset="0"/>
              </a:rPr>
              <a:t>ЩИРО ВІТАЄМО УСІХ З ПРОФЕСІЙНИМ СВЯТОМ!!!</a:t>
            </a:r>
          </a:p>
        </p:txBody>
      </p:sp>
      <p:sp>
        <p:nvSpPr>
          <p:cNvPr id="23554" name="Объект 2"/>
          <p:cNvSpPr>
            <a:spLocks noGrp="1"/>
          </p:cNvSpPr>
          <p:nvPr>
            <p:ph idx="1"/>
          </p:nvPr>
        </p:nvSpPr>
        <p:spPr>
          <a:xfrm>
            <a:off x="533400" y="981075"/>
            <a:ext cx="8286750" cy="1439863"/>
          </a:xfrm>
        </p:spPr>
        <p:txBody>
          <a:bodyPr/>
          <a:lstStyle/>
          <a:p>
            <a:pPr marL="0" indent="0" algn="ctr" eaLnBrk="1" hangingPunct="1">
              <a:buFont typeface="Wingdings 3" pitchFamily="18" charset="2"/>
              <a:buNone/>
            </a:pPr>
            <a:r>
              <a:rPr lang="uk-UA" sz="4400" b="1">
                <a:solidFill>
                  <a:srgbClr val="FFFF00"/>
                </a:solidFill>
                <a:latin typeface="Times New Roman" pitchFamily="18" charset="0"/>
                <a:cs typeface="Times New Roman" pitchFamily="18" charset="0"/>
              </a:rPr>
              <a:t>З днем працівників водного господарства України!!!</a:t>
            </a:r>
          </a:p>
        </p:txBody>
      </p:sp>
      <p:pic>
        <p:nvPicPr>
          <p:cNvPr id="23555" name="Picture 3" descr="D:\РАБОЧИЕ ДОКУМЕНТЫ_РОМАНОВА\Для Буклета\ЛОГОТИП НА БЕЛОМ ФОНЕ jpg.jpg"/>
          <p:cNvPicPr>
            <a:picLocks noChangeAspect="1" noChangeArrowheads="1"/>
          </p:cNvPicPr>
          <p:nvPr/>
        </p:nvPicPr>
        <p:blipFill>
          <a:blip r:embed="rId2"/>
          <a:srcRect/>
          <a:stretch>
            <a:fillRect/>
          </a:stretch>
        </p:blipFill>
        <p:spPr bwMode="auto">
          <a:xfrm>
            <a:off x="5953125" y="161925"/>
            <a:ext cx="2867025" cy="754063"/>
          </a:xfrm>
          <a:prstGeom prst="rect">
            <a:avLst/>
          </a:prstGeom>
          <a:noFill/>
          <a:ln w="9525">
            <a:noFill/>
            <a:miter lim="800000"/>
            <a:headEnd/>
            <a:tailEnd/>
          </a:ln>
        </p:spPr>
      </p:pic>
      <p:pic>
        <p:nvPicPr>
          <p:cNvPr id="23556" name="Рисунок 2" descr="61813677_2370589593178405_6391210545344675840_o (1).jpg"/>
          <p:cNvPicPr>
            <a:picLocks noChangeAspect="1"/>
          </p:cNvPicPr>
          <p:nvPr/>
        </p:nvPicPr>
        <p:blipFill>
          <a:blip r:embed="rId3"/>
          <a:srcRect/>
          <a:stretch>
            <a:fillRect/>
          </a:stretch>
        </p:blipFill>
        <p:spPr bwMode="auto">
          <a:xfrm>
            <a:off x="323850" y="166688"/>
            <a:ext cx="2974975" cy="7493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Grp="1" noChangeAspect="1" noChangeArrowheads="1"/>
          </p:cNvPicPr>
          <p:nvPr>
            <p:ph/>
          </p:nvPr>
        </p:nvPicPr>
        <p:blipFill>
          <a:blip r:embed="rId2"/>
          <a:srcRect/>
          <a:stretch>
            <a:fillRect/>
          </a:stretch>
        </p:blipFill>
        <p:spPr>
          <a:xfrm>
            <a:off x="466725" y="115888"/>
            <a:ext cx="8424863" cy="6430962"/>
          </a:xfrm>
        </p:spPr>
      </p:pic>
      <p:sp>
        <p:nvSpPr>
          <p:cNvPr id="35842" name="TextBox 1"/>
          <p:cNvSpPr txBox="1">
            <a:spLocks noChangeArrowheads="1"/>
          </p:cNvSpPr>
          <p:nvPr/>
        </p:nvSpPr>
        <p:spPr bwMode="auto">
          <a:xfrm>
            <a:off x="1258888" y="836613"/>
            <a:ext cx="6840537" cy="369887"/>
          </a:xfrm>
          <a:prstGeom prst="rect">
            <a:avLst/>
          </a:prstGeom>
          <a:noFill/>
          <a:ln w="9525">
            <a:noFill/>
            <a:miter lim="800000"/>
            <a:headEnd/>
            <a:tailEnd/>
          </a:ln>
        </p:spPr>
        <p:txBody>
          <a:bodyPr wrap="none">
            <a:spAutoFit/>
          </a:bodyPr>
          <a:lstStyle/>
          <a:p>
            <a:r>
              <a:rPr lang="uk-UA" b="1">
                <a:solidFill>
                  <a:schemeClr val="bg1"/>
                </a:solidFill>
                <a:latin typeface="Times New Roman" pitchFamily="18" charset="0"/>
                <a:cs typeface="Times New Roman" pitchFamily="18" charset="0"/>
              </a:rPr>
              <a:t>виконання оновлених функцій у зв</a:t>
            </a:r>
            <a:r>
              <a:rPr lang="en-US" b="1">
                <a:solidFill>
                  <a:schemeClr val="bg1"/>
                </a:solidFill>
                <a:latin typeface="Times New Roman" pitchFamily="18" charset="0"/>
                <a:cs typeface="Times New Roman" pitchFamily="18" charset="0"/>
              </a:rPr>
              <a:t>’</a:t>
            </a:r>
            <a:r>
              <a:rPr lang="uk-UA" b="1">
                <a:solidFill>
                  <a:schemeClr val="bg1"/>
                </a:solidFill>
                <a:latin typeface="Times New Roman" pitchFamily="18" charset="0"/>
                <a:cs typeface="Times New Roman" pitchFamily="18" charset="0"/>
              </a:rPr>
              <a:t>язку з реорганізацією БУВР</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circle(in)">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bwMode="auto">
          <a:xfrm>
            <a:off x="428625" y="0"/>
            <a:ext cx="8640763" cy="792163"/>
          </a:xfrm>
          <a:noFill/>
        </p:spPr>
        <p:txBody>
          <a:bodyPr wrap="square" numCol="1" anchorCtr="0" compatLnSpc="1">
            <a:prstTxWarp prst="textNoShape">
              <a:avLst/>
            </a:prstTxWarp>
          </a:bodyPr>
          <a:lstStyle/>
          <a:p>
            <a:pPr algn="ctr" eaLnBrk="1" hangingPunct="1"/>
            <a:r>
              <a:rPr lang="ru-RU" altLang="en-US" sz="2800" b="1" cap="none">
                <a:ln>
                  <a:noFill/>
                </a:ln>
                <a:latin typeface="Times New Roman" pitchFamily="18" charset="0"/>
                <a:cs typeface="Times New Roman" pitchFamily="18" charset="0"/>
              </a:rPr>
              <a:t>ПЛАН УПРАВЛІННЯ РІЧКОВИМ БАСЕЙНОМ</a:t>
            </a:r>
          </a:p>
        </p:txBody>
      </p:sp>
      <p:sp>
        <p:nvSpPr>
          <p:cNvPr id="4" name="Прямоугольник 2"/>
          <p:cNvSpPr>
            <a:spLocks noChangeArrowheads="1"/>
          </p:cNvSpPr>
          <p:nvPr/>
        </p:nvSpPr>
        <p:spPr bwMode="auto">
          <a:xfrm>
            <a:off x="250825" y="692150"/>
            <a:ext cx="8640763" cy="3556000"/>
          </a:xfrm>
          <a:prstGeom prst="rect">
            <a:avLst/>
          </a:prstGeom>
          <a:noFill/>
          <a:ln w="9525">
            <a:noFill/>
            <a:miter lim="800000"/>
            <a:headEnd/>
            <a:tailEnd/>
          </a:ln>
        </p:spPr>
        <p:txBody>
          <a:bodyPr>
            <a:spAutoFit/>
          </a:bodyPr>
          <a:lstStyle/>
          <a:p>
            <a:pPr algn="just" defTabSz="914400">
              <a:tabLst>
                <a:tab pos="952500" algn="l"/>
              </a:tabLst>
            </a:pPr>
            <a:r>
              <a:rPr lang="ru-RU" sz="1600" b="1">
                <a:solidFill>
                  <a:schemeClr val="bg1"/>
                </a:solidFill>
                <a:latin typeface="Century Gothic" pitchFamily="34" charset="0"/>
              </a:rPr>
              <a:t>Розпорядженням КМУ від 9 грудня 2022 р. № 1134-р схвалена «ВОДНА СТРАТЕГІЯ УКРАЇНИ на період до 2050 року».</a:t>
            </a:r>
          </a:p>
          <a:p>
            <a:pPr algn="just" defTabSz="914400">
              <a:tabLst>
                <a:tab pos="952500" algn="l"/>
              </a:tabLst>
            </a:pPr>
            <a:endParaRPr lang="uk-UA" altLang="ru-RU" sz="1600" b="1">
              <a:solidFill>
                <a:srgbClr val="002060"/>
              </a:solidFill>
              <a:latin typeface="Times New Roman" pitchFamily="18" charset="0"/>
              <a:cs typeface="Calibri" pitchFamily="34" charset="0"/>
            </a:endParaRPr>
          </a:p>
          <a:p>
            <a:pPr defTabSz="914400">
              <a:tabLst>
                <a:tab pos="952500" algn="l"/>
              </a:tabLst>
            </a:pPr>
            <a:r>
              <a:rPr lang="ru-RU" sz="1600" b="1">
                <a:solidFill>
                  <a:schemeClr val="bg1"/>
                </a:solidFill>
                <a:latin typeface="Times New Roman" pitchFamily="18" charset="0"/>
                <a:cs typeface="Times New Roman" pitchFamily="18" charset="0"/>
              </a:rPr>
              <a:t>Для досягнення даної цілі відповідно до положень Директиви </a:t>
            </a:r>
            <a:r>
              <a:rPr lang="ru-RU" sz="1600" b="1">
                <a:solidFill>
                  <a:schemeClr val="bg1"/>
                </a:solidFill>
                <a:latin typeface="Times New Roman" pitchFamily="18" charset="0"/>
                <a:cs typeface="Times New Roman" pitchFamily="18" charset="0"/>
                <a:hlinkClick r:id="rId2"/>
              </a:rPr>
              <a:t>2000/60/ЄС</a:t>
            </a:r>
            <a:r>
              <a:rPr lang="ru-RU" sz="1600" b="1">
                <a:solidFill>
                  <a:schemeClr val="bg1"/>
                </a:solidFill>
                <a:latin typeface="Times New Roman" pitchFamily="18" charset="0"/>
                <a:cs typeface="Times New Roman" pitchFamily="18" charset="0"/>
              </a:rPr>
              <a:t> Європейського Парламенту і Ради “Про встановлення рамок діяльності Співтовариства в галузі водної політики” від 23 жовтня 2000 р. підготовлені та затверджені Плани управління річковими басейнами на 2025- 2030 роки:</a:t>
            </a:r>
          </a:p>
          <a:p>
            <a:pPr defTabSz="914400">
              <a:tabLst>
                <a:tab pos="952500" algn="l"/>
              </a:tabLst>
            </a:pPr>
            <a:r>
              <a:rPr lang="uk-UA" sz="1600" b="1">
                <a:solidFill>
                  <a:schemeClr val="bg1"/>
                </a:solidFill>
                <a:latin typeface="Times New Roman" pitchFamily="18" charset="0"/>
                <a:cs typeface="Times New Roman" pitchFamily="18" charset="0"/>
              </a:rPr>
              <a:t>	</a:t>
            </a:r>
            <a:r>
              <a:rPr lang="uk-UA" sz="1600" b="1" i="1">
                <a:solidFill>
                  <a:schemeClr val="bg1"/>
                </a:solidFill>
                <a:latin typeface="Times New Roman" pitchFamily="18" charset="0"/>
                <a:cs typeface="Times New Roman" pitchFamily="18" charset="0"/>
              </a:rPr>
              <a:t>ПУРБ річок Причорномор</a:t>
            </a:r>
            <a:r>
              <a:rPr lang="en-US" sz="1600" b="1" i="1">
                <a:solidFill>
                  <a:schemeClr val="bg1"/>
                </a:solidFill>
                <a:latin typeface="Times New Roman" pitchFamily="18" charset="0"/>
                <a:cs typeface="Times New Roman" pitchFamily="18" charset="0"/>
              </a:rPr>
              <a:t>‘</a:t>
            </a:r>
            <a:r>
              <a:rPr lang="uk-UA" sz="1600" b="1" i="1">
                <a:solidFill>
                  <a:schemeClr val="bg1"/>
                </a:solidFill>
                <a:latin typeface="Times New Roman" pitchFamily="18" charset="0"/>
                <a:cs typeface="Times New Roman" pitchFamily="18" charset="0"/>
              </a:rPr>
              <a:t>я  на 2020-2030 роки </a:t>
            </a:r>
            <a:r>
              <a:rPr lang="uk-UA" sz="1600" b="1">
                <a:solidFill>
                  <a:schemeClr val="bg1"/>
                </a:solidFill>
                <a:latin typeface="Times New Roman" pitchFamily="18" charset="0"/>
                <a:cs typeface="Times New Roman" pitchFamily="18" charset="0"/>
              </a:rPr>
              <a:t>-  розпорядження КМУ від 01.11.2024р. № 1079-р.;</a:t>
            </a:r>
          </a:p>
          <a:p>
            <a:pPr defTabSz="914400">
              <a:tabLst>
                <a:tab pos="952500" algn="l"/>
              </a:tabLst>
            </a:pPr>
            <a:r>
              <a:rPr lang="uk-UA" sz="1600" b="1">
                <a:solidFill>
                  <a:schemeClr val="bg1"/>
                </a:solidFill>
                <a:latin typeface="Times New Roman" pitchFamily="18" charset="0"/>
                <a:cs typeface="Times New Roman" pitchFamily="18" charset="0"/>
              </a:rPr>
              <a:t>	</a:t>
            </a:r>
            <a:r>
              <a:rPr lang="uk-UA" sz="1600" b="1" i="1">
                <a:solidFill>
                  <a:schemeClr val="bg1"/>
                </a:solidFill>
                <a:latin typeface="Times New Roman" pitchFamily="18" charset="0"/>
                <a:cs typeface="Times New Roman" pitchFamily="18" charset="0"/>
              </a:rPr>
              <a:t>ПУРБ Дунаю на 2020-2030 роки </a:t>
            </a:r>
            <a:r>
              <a:rPr lang="uk-UA" sz="1600" b="1">
                <a:solidFill>
                  <a:schemeClr val="bg1"/>
                </a:solidFill>
                <a:latin typeface="Times New Roman" pitchFamily="18" charset="0"/>
                <a:cs typeface="Times New Roman" pitchFamily="18" charset="0"/>
              </a:rPr>
              <a:t>- розпорядження КМУ від 31.12.2024р. № 1347-р.</a:t>
            </a:r>
          </a:p>
          <a:p>
            <a:pPr defTabSz="914400">
              <a:tabLst>
                <a:tab pos="952500" algn="l"/>
              </a:tabLst>
            </a:pPr>
            <a:r>
              <a:rPr lang="uk-UA" sz="1600" b="1">
                <a:solidFill>
                  <a:schemeClr val="bg1"/>
                </a:solidFill>
                <a:latin typeface="Times New Roman" pitchFamily="18" charset="0"/>
                <a:cs typeface="Times New Roman" pitchFamily="18" charset="0"/>
              </a:rPr>
              <a:t>	</a:t>
            </a:r>
            <a:r>
              <a:rPr lang="uk-UA" sz="1600" b="1" i="1">
                <a:solidFill>
                  <a:schemeClr val="bg1"/>
                </a:solidFill>
                <a:latin typeface="Times New Roman" pitchFamily="18" charset="0"/>
                <a:cs typeface="Times New Roman" pitchFamily="18" charset="0"/>
              </a:rPr>
              <a:t>ПУРБ Дністра на 2020-2030 роки –</a:t>
            </a:r>
            <a:r>
              <a:rPr lang="uk-UA" sz="1600" b="1">
                <a:solidFill>
                  <a:schemeClr val="bg1"/>
                </a:solidFill>
                <a:latin typeface="Times New Roman" pitchFamily="18" charset="0"/>
                <a:cs typeface="Times New Roman" pitchFamily="18" charset="0"/>
              </a:rPr>
              <a:t>розпорядження КМУ від 01.11.2024р. № 1078-р</a:t>
            </a:r>
          </a:p>
          <a:p>
            <a:pPr defTabSz="914400">
              <a:tabLst>
                <a:tab pos="952500" algn="l"/>
              </a:tabLst>
            </a:pPr>
            <a:r>
              <a:rPr lang="uk-UA" sz="1600" b="1">
                <a:solidFill>
                  <a:schemeClr val="bg1"/>
                </a:solidFill>
                <a:latin typeface="Times New Roman" pitchFamily="18" charset="0"/>
                <a:cs typeface="Times New Roman" pitchFamily="18" charset="0"/>
              </a:rPr>
              <a:t>	</a:t>
            </a:r>
            <a:r>
              <a:rPr lang="uk-UA" sz="1600" b="1" i="1">
                <a:solidFill>
                  <a:schemeClr val="bg1"/>
                </a:solidFill>
                <a:latin typeface="Times New Roman" pitchFamily="18" charset="0"/>
                <a:cs typeface="Times New Roman" pitchFamily="18" charset="0"/>
              </a:rPr>
              <a:t>ПУРБ Південного Бугу на 2020-2030 роки –</a:t>
            </a:r>
            <a:r>
              <a:rPr lang="uk-UA" sz="1600" b="1">
                <a:solidFill>
                  <a:schemeClr val="bg1"/>
                </a:solidFill>
                <a:latin typeface="Times New Roman" pitchFamily="18" charset="0"/>
                <a:cs typeface="Times New Roman" pitchFamily="18" charset="0"/>
              </a:rPr>
              <a:t>розпорядження  КМУ від 01.11.2024 № 1078-р.</a:t>
            </a:r>
          </a:p>
          <a:p>
            <a:pPr algn="just" defTabSz="914400">
              <a:tabLst>
                <a:tab pos="952500" algn="l"/>
              </a:tabLst>
            </a:pPr>
            <a:endParaRPr lang="ru-RU" altLang="ru-RU" sz="1700" b="1">
              <a:solidFill>
                <a:schemeClr val="bg1"/>
              </a:solidFill>
              <a:latin typeface="Times New Roman" pitchFamily="18" charset="0"/>
              <a:ea typeface="Calibri" pitchFamily="34" charset="0"/>
              <a:cs typeface="Times New Roman" pitchFamily="18" charset="0"/>
            </a:endParaRPr>
          </a:p>
        </p:txBody>
      </p:sp>
      <p:pic>
        <p:nvPicPr>
          <p:cNvPr id="5" name="Рисунок 1"/>
          <p:cNvPicPr>
            <a:picLocks noChangeAspect="1"/>
          </p:cNvPicPr>
          <p:nvPr/>
        </p:nvPicPr>
        <p:blipFill>
          <a:blip r:embed="rId3"/>
          <a:srcRect/>
          <a:stretch>
            <a:fillRect/>
          </a:stretch>
        </p:blipFill>
        <p:spPr bwMode="auto">
          <a:xfrm>
            <a:off x="1979613" y="4076700"/>
            <a:ext cx="1566862" cy="2447925"/>
          </a:xfrm>
          <a:prstGeom prst="rect">
            <a:avLst/>
          </a:prstGeom>
          <a:noFill/>
          <a:ln w="9525">
            <a:noFill/>
            <a:miter lim="800000"/>
            <a:headEnd/>
            <a:tailEnd/>
          </a:ln>
        </p:spPr>
      </p:pic>
      <p:pic>
        <p:nvPicPr>
          <p:cNvPr id="6" name="Рисунок 2"/>
          <p:cNvPicPr>
            <a:picLocks noChangeAspect="1"/>
          </p:cNvPicPr>
          <p:nvPr/>
        </p:nvPicPr>
        <p:blipFill>
          <a:blip r:embed="rId4"/>
          <a:srcRect/>
          <a:stretch>
            <a:fillRect/>
          </a:stretch>
        </p:blipFill>
        <p:spPr bwMode="auto">
          <a:xfrm>
            <a:off x="5495925" y="4076700"/>
            <a:ext cx="1589088" cy="2447925"/>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ageCurlDoubl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1000"/>
                                        <p:tgtEl>
                                          <p:spTgt spid="68610"/>
                                        </p:tgtEl>
                                      </p:cBhvr>
                                    </p:animEffect>
                                    <p:anim calcmode="lin" valueType="num">
                                      <p:cBhvr>
                                        <p:cTn id="8" dur="1000" fill="hold"/>
                                        <p:tgtEl>
                                          <p:spTgt spid="68610"/>
                                        </p:tgtEl>
                                        <p:attrNameLst>
                                          <p:attrName>ppt_x</p:attrName>
                                        </p:attrNameLst>
                                      </p:cBhvr>
                                      <p:tavLst>
                                        <p:tav tm="0">
                                          <p:val>
                                            <p:strVal val="#ppt_x"/>
                                          </p:val>
                                        </p:tav>
                                        <p:tav tm="100000">
                                          <p:val>
                                            <p:strVal val="#ppt_x"/>
                                          </p:val>
                                        </p:tav>
                                      </p:tavLst>
                                    </p:anim>
                                    <p:anim calcmode="lin" valueType="num">
                                      <p:cBhvr>
                                        <p:cTn id="9" dur="1000" fill="hold"/>
                                        <p:tgtEl>
                                          <p:spTgt spid="686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0" y="3600450"/>
            <a:ext cx="9144000" cy="1016000"/>
          </a:xfrm>
          <a:prstGeom prst="rect">
            <a:avLst/>
          </a:prstGeom>
          <a:noFill/>
          <a:ln w="9525">
            <a:noFill/>
            <a:miter lim="800000"/>
            <a:headEnd/>
            <a:tailEnd/>
          </a:ln>
        </p:spPr>
        <p:txBody>
          <a:bodyPr anchor="ctr">
            <a:spAutoFit/>
          </a:bodyPr>
          <a:lstStyle/>
          <a:p>
            <a:pPr indent="450850" algn="just" defTabSz="914400"/>
            <a:endParaRPr lang="uk-UA" altLang="en-US" sz="2000">
              <a:latin typeface="Times New Roman" pitchFamily="18" charset="0"/>
              <a:cs typeface="Times New Roman" pitchFamily="18" charset="0"/>
            </a:endParaRPr>
          </a:p>
          <a:p>
            <a:pPr indent="450850" algn="just" defTabSz="914400">
              <a:buFontTx/>
              <a:buChar char="-"/>
            </a:pPr>
            <a:endParaRPr lang="uk-UA" altLang="en-US" sz="2000">
              <a:latin typeface="Times New Roman" pitchFamily="18" charset="0"/>
              <a:cs typeface="Times New Roman" pitchFamily="18" charset="0"/>
            </a:endParaRPr>
          </a:p>
          <a:p>
            <a:pPr indent="450850" algn="just" defTabSz="914400"/>
            <a:endParaRPr lang="ru-RU" altLang="en-US" sz="2000">
              <a:latin typeface="Times New Roman" pitchFamily="18" charset="0"/>
              <a:cs typeface="Times New Roman" pitchFamily="18" charset="0"/>
            </a:endParaRPr>
          </a:p>
        </p:txBody>
      </p:sp>
      <p:sp>
        <p:nvSpPr>
          <p:cNvPr id="37890" name="Прямоугольник 7"/>
          <p:cNvSpPr>
            <a:spLocks noChangeArrowheads="1"/>
          </p:cNvSpPr>
          <p:nvPr/>
        </p:nvSpPr>
        <p:spPr bwMode="auto">
          <a:xfrm>
            <a:off x="-180975" y="1484313"/>
            <a:ext cx="9324975" cy="708025"/>
          </a:xfrm>
          <a:prstGeom prst="rect">
            <a:avLst/>
          </a:prstGeom>
          <a:noFill/>
          <a:ln w="9525">
            <a:noFill/>
            <a:miter lim="800000"/>
            <a:headEnd/>
            <a:tailEnd/>
          </a:ln>
        </p:spPr>
        <p:txBody>
          <a:bodyPr>
            <a:spAutoFit/>
          </a:bodyPr>
          <a:lstStyle/>
          <a:p>
            <a:pPr indent="450850" algn="just" defTabSz="914400">
              <a:tabLst>
                <a:tab pos="-90488" algn="l"/>
              </a:tabLst>
            </a:pPr>
            <a:endParaRPr lang="uk-UA" altLang="en-US" sz="2000">
              <a:latin typeface="Times New Roman" pitchFamily="18" charset="0"/>
              <a:cs typeface="Times New Roman" pitchFamily="18" charset="0"/>
            </a:endParaRPr>
          </a:p>
          <a:p>
            <a:pPr indent="450850" algn="just" defTabSz="914400">
              <a:tabLst>
                <a:tab pos="-90488" algn="l"/>
              </a:tabLst>
            </a:pPr>
            <a:endParaRPr lang="ru-RU" altLang="en-US" sz="2000">
              <a:latin typeface="Times New Roman" pitchFamily="18" charset="0"/>
              <a:cs typeface="Times New Roman" pitchFamily="18" charset="0"/>
            </a:endParaRPr>
          </a:p>
        </p:txBody>
      </p:sp>
      <p:sp>
        <p:nvSpPr>
          <p:cNvPr id="3" name="Прямоугольник 2"/>
          <p:cNvSpPr>
            <a:spLocks noChangeArrowheads="1"/>
          </p:cNvSpPr>
          <p:nvPr/>
        </p:nvSpPr>
        <p:spPr bwMode="auto">
          <a:xfrm>
            <a:off x="4860925" y="1447800"/>
            <a:ext cx="3994150" cy="5027613"/>
          </a:xfrm>
          <a:prstGeom prst="rect">
            <a:avLst/>
          </a:prstGeom>
          <a:noFill/>
          <a:ln w="9525">
            <a:noFill/>
            <a:miter lim="800000"/>
            <a:headEnd/>
            <a:tailEnd/>
          </a:ln>
        </p:spPr>
        <p:txBody>
          <a:bodyPr>
            <a:spAutoFit/>
          </a:bodyPr>
          <a:lstStyle/>
          <a:p>
            <a:pPr indent="457200" algn="just"/>
            <a:r>
              <a:rPr lang="uk-UA" altLang="en-US" b="1">
                <a:solidFill>
                  <a:srgbClr val="002060"/>
                </a:solidFill>
                <a:latin typeface="Times New Roman" pitchFamily="18" charset="0"/>
                <a:cs typeface="Times New Roman" pitchFamily="18" charset="0"/>
              </a:rPr>
              <a:t>В межах Одеської області налічується близько </a:t>
            </a:r>
            <a:r>
              <a:rPr lang="uk-UA" altLang="en-US" b="1" u="sng">
                <a:solidFill>
                  <a:srgbClr val="002060"/>
                </a:solidFill>
                <a:latin typeface="Times New Roman" pitchFamily="18" charset="0"/>
                <a:cs typeface="Times New Roman" pitchFamily="18" charset="0"/>
              </a:rPr>
              <a:t>189 річок та струмків,</a:t>
            </a:r>
            <a:r>
              <a:rPr lang="uk-UA" altLang="en-US" b="1">
                <a:solidFill>
                  <a:srgbClr val="002060"/>
                </a:solidFill>
                <a:latin typeface="Times New Roman" pitchFamily="18" charset="0"/>
                <a:cs typeface="Times New Roman" pitchFamily="18" charset="0"/>
              </a:rPr>
              <a:t> великі - Дунай, Дністер, Південний Буг, середні - Кодима, Когильник, Кучурган, Тилігул, Чичиклія, Ялпуг  та малі річки протяжністю понад 10 км. Всі малі річки та струмки маловодні, більшість з них влітку пересихає. </a:t>
            </a:r>
            <a:endParaRPr lang="ru-RU" altLang="en-US" b="1">
              <a:solidFill>
                <a:srgbClr val="002060"/>
              </a:solidFill>
              <a:latin typeface="Times New Roman" pitchFamily="18" charset="0"/>
              <a:cs typeface="Times New Roman" pitchFamily="18" charset="0"/>
            </a:endParaRPr>
          </a:p>
          <a:p>
            <a:pPr indent="457200" algn="just"/>
            <a:endParaRPr lang="uk-UA" altLang="en-US" b="1" u="sng">
              <a:solidFill>
                <a:srgbClr val="002060"/>
              </a:solidFill>
              <a:latin typeface="Times New Roman" pitchFamily="18" charset="0"/>
              <a:cs typeface="Times New Roman" pitchFamily="18" charset="0"/>
            </a:endParaRPr>
          </a:p>
          <a:p>
            <a:pPr indent="457200" algn="just"/>
            <a:r>
              <a:rPr lang="uk-UA" altLang="en-US" b="1" u="sng">
                <a:solidFill>
                  <a:srgbClr val="002060"/>
                </a:solidFill>
                <a:latin typeface="Times New Roman" pitchFamily="18" charset="0"/>
                <a:cs typeface="Times New Roman" pitchFamily="18" charset="0"/>
              </a:rPr>
              <a:t>На території області нараховується:</a:t>
            </a:r>
          </a:p>
          <a:p>
            <a:pPr indent="457200" algn="just">
              <a:buFont typeface="Wingdings" pitchFamily="2" charset="2"/>
              <a:buChar char="Ø"/>
            </a:pPr>
            <a:r>
              <a:rPr lang="uk-UA" altLang="en-US" b="1">
                <a:solidFill>
                  <a:srgbClr val="002060"/>
                </a:solidFill>
                <a:latin typeface="Times New Roman" pitchFamily="18" charset="0"/>
                <a:cs typeface="Times New Roman" pitchFamily="18" charset="0"/>
              </a:rPr>
              <a:t> 31 озеро </a:t>
            </a:r>
          </a:p>
          <a:p>
            <a:pPr indent="457200" algn="just">
              <a:buFont typeface="Wingdings" pitchFamily="2" charset="2"/>
              <a:buChar char="Ø"/>
            </a:pPr>
            <a:r>
              <a:rPr lang="uk-UA" altLang="en-US" b="1">
                <a:solidFill>
                  <a:srgbClr val="002060"/>
                </a:solidFill>
                <a:latin typeface="Times New Roman" pitchFamily="18" charset="0"/>
                <a:cs typeface="Times New Roman" pitchFamily="18" charset="0"/>
              </a:rPr>
              <a:t>1261 штучна водойма, у тому числі:</a:t>
            </a:r>
          </a:p>
          <a:p>
            <a:pPr indent="457200" algn="just">
              <a:buFont typeface="Wingdings" pitchFamily="2" charset="2"/>
              <a:buChar char="§"/>
            </a:pPr>
            <a:r>
              <a:rPr lang="uk-UA" altLang="en-US" b="1">
                <a:solidFill>
                  <a:srgbClr val="002060"/>
                </a:solidFill>
                <a:latin typeface="Times New Roman" pitchFamily="18" charset="0"/>
                <a:cs typeface="Times New Roman" pitchFamily="18" charset="0"/>
              </a:rPr>
              <a:t>1208 ставків</a:t>
            </a:r>
            <a:endParaRPr lang="ru-RU" altLang="en-US" b="1">
              <a:solidFill>
                <a:srgbClr val="002060"/>
              </a:solidFill>
              <a:latin typeface="Times New Roman" pitchFamily="18" charset="0"/>
              <a:cs typeface="Times New Roman" pitchFamily="18" charset="0"/>
            </a:endParaRPr>
          </a:p>
          <a:p>
            <a:pPr indent="457200" algn="just">
              <a:buFont typeface="Wingdings" pitchFamily="2" charset="2"/>
              <a:buChar char="§"/>
            </a:pPr>
            <a:r>
              <a:rPr lang="uk-UA" altLang="en-US" b="1">
                <a:solidFill>
                  <a:srgbClr val="002060"/>
                </a:solidFill>
                <a:latin typeface="Times New Roman" pitchFamily="18" charset="0"/>
                <a:cs typeface="Times New Roman" pitchFamily="18" charset="0"/>
              </a:rPr>
              <a:t>53 водосховища.  </a:t>
            </a:r>
            <a:endParaRPr lang="ru-RU" altLang="en-US" b="1">
              <a:solidFill>
                <a:srgbClr val="002060"/>
              </a:solidFill>
              <a:latin typeface="Times New Roman" pitchFamily="18" charset="0"/>
              <a:cs typeface="Times New Roman" pitchFamily="18" charset="0"/>
            </a:endParaRPr>
          </a:p>
          <a:p>
            <a:pPr indent="457200" algn="just">
              <a:lnSpc>
                <a:spcPct val="114000"/>
              </a:lnSpc>
            </a:pPr>
            <a:endParaRPr lang="ru-RU" altLang="ru-RU" sz="1400" b="1">
              <a:solidFill>
                <a:srgbClr val="002060"/>
              </a:solidFill>
              <a:latin typeface="Times New Roman" pitchFamily="18" charset="0"/>
              <a:cs typeface="Times New Roman" pitchFamily="18" charset="0"/>
            </a:endParaRPr>
          </a:p>
        </p:txBody>
      </p:sp>
      <p:pic>
        <p:nvPicPr>
          <p:cNvPr id="37892" name="Picture 42"/>
          <p:cNvPicPr>
            <a:picLocks noChangeAspect="1" noChangeArrowheads="1"/>
          </p:cNvPicPr>
          <p:nvPr/>
        </p:nvPicPr>
        <p:blipFill>
          <a:blip r:embed="rId2"/>
          <a:srcRect/>
          <a:stretch>
            <a:fillRect/>
          </a:stretch>
        </p:blipFill>
        <p:spPr bwMode="auto">
          <a:xfrm>
            <a:off x="236538" y="1447800"/>
            <a:ext cx="4244975" cy="1851025"/>
          </a:xfrm>
          <a:prstGeom prst="rect">
            <a:avLst/>
          </a:prstGeom>
          <a:noFill/>
          <a:ln w="9525">
            <a:noFill/>
            <a:miter lim="800000"/>
            <a:headEnd/>
            <a:tailEnd/>
          </a:ln>
        </p:spPr>
      </p:pic>
      <p:graphicFrame>
        <p:nvGraphicFramePr>
          <p:cNvPr id="9" name="Group 42"/>
          <p:cNvGraphicFramePr>
            <a:graphicFrameLocks/>
          </p:cNvGraphicFramePr>
          <p:nvPr/>
        </p:nvGraphicFramePr>
        <p:xfrm>
          <a:off x="288925" y="3565525"/>
          <a:ext cx="4282556" cy="2647460"/>
        </p:xfrm>
        <a:graphic>
          <a:graphicData uri="http://schemas.openxmlformats.org/drawingml/2006/table">
            <a:tbl>
              <a:tblPr/>
              <a:tblGrid>
                <a:gridCol w="744312">
                  <a:extLst>
                    <a:ext uri="{9D8B030D-6E8A-4147-A177-3AD203B41FA5}">
                      <a16:colId xmlns:a16="http://schemas.microsoft.com/office/drawing/2014/main" val="20000"/>
                    </a:ext>
                  </a:extLst>
                </a:gridCol>
                <a:gridCol w="1799670">
                  <a:extLst>
                    <a:ext uri="{9D8B030D-6E8A-4147-A177-3AD203B41FA5}">
                      <a16:colId xmlns:a16="http://schemas.microsoft.com/office/drawing/2014/main" val="20001"/>
                    </a:ext>
                  </a:extLst>
                </a:gridCol>
                <a:gridCol w="1738574">
                  <a:extLst>
                    <a:ext uri="{9D8B030D-6E8A-4147-A177-3AD203B41FA5}">
                      <a16:colId xmlns:a16="http://schemas.microsoft.com/office/drawing/2014/main" val="20002"/>
                    </a:ext>
                  </a:extLst>
                </a:gridCol>
              </a:tblGrid>
              <a:tr h="700806">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 п/п</a:t>
                      </a:r>
                      <a:r>
                        <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 </a:t>
                      </a:r>
                    </a:p>
                  </a:txBody>
                  <a:tcPr marL="91426" marR="91426"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Назва басейну</a:t>
                      </a:r>
                      <a:r>
                        <a:rPr kumimoji="0" lang="ru-RU"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 </a:t>
                      </a:r>
                    </a:p>
                  </a:txBody>
                  <a:tcPr marL="91426" marR="91426"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Площа водозбору в межах області, км²</a:t>
                      </a:r>
                      <a:r>
                        <a:rPr kumimoji="0" lang="ru-RU"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 </a:t>
                      </a:r>
                    </a:p>
                  </a:txBody>
                  <a:tcPr marL="91426" marR="91426"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1462">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en-US"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1</a:t>
                      </a:r>
                      <a:endPar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річки Дністер</a:t>
                      </a:r>
                      <a:endParaRPr kumimoji="0" lang="ru-RU"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5711</a:t>
                      </a:r>
                      <a:endParaRPr kumimoji="0" lang="ru-RU"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1462">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en-US"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2</a:t>
                      </a:r>
                      <a:endPar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річки Дунай</a:t>
                      </a:r>
                      <a:endParaRPr kumimoji="0" lang="ru-RU"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6363</a:t>
                      </a:r>
                      <a:endPar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6134">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en-US"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3</a:t>
                      </a:r>
                      <a:endPar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річки Південний Буг</a:t>
                      </a:r>
                      <a:r>
                        <a:rPr kumimoji="0" lang="ru-RU"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 </a:t>
                      </a:r>
                    </a:p>
                  </a:txBody>
                  <a:tcPr marL="91426" marR="91426"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3060</a:t>
                      </a:r>
                      <a:endPar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6134">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en-US"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4</a:t>
                      </a:r>
                      <a:endPar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річок Причорномор’я</a:t>
                      </a:r>
                      <a:r>
                        <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 </a:t>
                      </a:r>
                    </a:p>
                  </a:txBody>
                  <a:tcPr marL="91426" marR="91426"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18176</a:t>
                      </a:r>
                      <a:endPar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462">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Разом</a:t>
                      </a:r>
                      <a:endPar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endParaRPr kumimoji="0" lang="ru-RU" altLang="ru-RU" sz="10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Tx/>
                        <a:buNone/>
                        <a:tabLst/>
                      </a:pPr>
                      <a:r>
                        <a:rPr kumimoji="0" lang="uk-UA"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33310</a:t>
                      </a:r>
                      <a:endParaRPr kumimoji="0" lang="ru-RU" altLang="ru-RU" sz="10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26" marR="91426"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7923" name="TextBox 10"/>
          <p:cNvSpPr txBox="1">
            <a:spLocks noChangeArrowheads="1"/>
          </p:cNvSpPr>
          <p:nvPr/>
        </p:nvSpPr>
        <p:spPr bwMode="auto">
          <a:xfrm>
            <a:off x="377825" y="88900"/>
            <a:ext cx="8388350" cy="1116013"/>
          </a:xfrm>
          <a:prstGeom prst="rect">
            <a:avLst/>
          </a:prstGeom>
          <a:noFill/>
          <a:ln w="9525">
            <a:noFill/>
            <a:miter lim="800000"/>
            <a:headEnd/>
            <a:tailEnd/>
          </a:ln>
        </p:spPr>
        <p:txBody>
          <a:bodyPr>
            <a:spAutoFit/>
          </a:bodyPr>
          <a:lstStyle/>
          <a:p>
            <a:pPr algn="ctr" defTabSz="914400">
              <a:lnSpc>
                <a:spcPct val="114000"/>
              </a:lnSpc>
            </a:pPr>
            <a:r>
              <a:rPr lang="uk-UA" altLang="ru-RU" sz="2000" b="1">
                <a:solidFill>
                  <a:srgbClr val="002060"/>
                </a:solidFill>
                <a:latin typeface="Times New Roman" pitchFamily="18" charset="0"/>
                <a:cs typeface="Times New Roman" pitchFamily="18" charset="0"/>
              </a:rPr>
              <a:t>Управління водними ресурсами здійснюється на території 7 адміністративних районів Одеської області, в межах 91 територіальної громади.</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ageCurlDoubl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sz="quarter" idx="4294967295"/>
          </p:nvPr>
        </p:nvSpPr>
        <p:spPr>
          <a:xfrm>
            <a:off x="415925" y="184150"/>
            <a:ext cx="8312150" cy="868363"/>
          </a:xfrm>
        </p:spPr>
        <p:txBody>
          <a:bodyPr lIns="91429" rIns="91429" bIns="45715" anchorCtr="0">
            <a:normAutofit fontScale="90000"/>
          </a:bodyPr>
          <a:lstStyle/>
          <a:p>
            <a:pPr algn="ctr" eaLnBrk="1" fontAlgn="auto" hangingPunct="1">
              <a:spcAft>
                <a:spcPts val="0"/>
              </a:spcAft>
              <a:defRPr/>
            </a:pPr>
            <a:r>
              <a:rPr lang="uk-UA" altLang="ru-RU" sz="2800" b="1" dirty="0">
                <a:latin typeface="Times New Roman" panose="02020603050405020304" pitchFamily="18" charset="0"/>
                <a:cs typeface="Times New Roman" panose="02020603050405020304" pitchFamily="18" charset="0"/>
              </a:rPr>
              <a:t>Басейни річок </a:t>
            </a:r>
            <a:br>
              <a:rPr lang="uk-UA" altLang="ru-RU" sz="2800" b="1" dirty="0">
                <a:latin typeface="Times New Roman" panose="02020603050405020304" pitchFamily="18" charset="0"/>
                <a:cs typeface="Times New Roman" panose="02020603050405020304" pitchFamily="18" charset="0"/>
              </a:rPr>
            </a:br>
            <a:r>
              <a:rPr lang="uk-UA" altLang="ru-RU" sz="2800" b="1" dirty="0">
                <a:latin typeface="Times New Roman" panose="02020603050405020304" pitchFamily="18" charset="0"/>
                <a:cs typeface="Times New Roman" panose="02020603050405020304" pitchFamily="18" charset="0"/>
              </a:rPr>
              <a:t>в зоні діяльності БУВР</a:t>
            </a:r>
            <a:br>
              <a:rPr lang="ru-RU" altLang="ru-RU" sz="2800" b="1" dirty="0">
                <a:latin typeface="Times New Roman" panose="02020603050405020304" pitchFamily="18" charset="0"/>
                <a:cs typeface="Times New Roman" panose="02020603050405020304" pitchFamily="18" charset="0"/>
              </a:rPr>
            </a:br>
            <a:endParaRPr lang="ru-RU" altLang="ru-RU" sz="2800" b="1" dirty="0">
              <a:latin typeface="Times New Roman" panose="02020603050405020304" pitchFamily="18" charset="0"/>
              <a:cs typeface="Times New Roman" panose="02020603050405020304" pitchFamily="18" charset="0"/>
            </a:endParaRPr>
          </a:p>
        </p:txBody>
      </p:sp>
      <p:pic>
        <p:nvPicPr>
          <p:cNvPr id="24578" name="Picture 3" descr="IMG_3695">
            <a:hlinkClick r:id="rId2" action="ppaction://hlinksldjump"/>
          </p:cNvPr>
          <p:cNvPicPr>
            <a:picLocks noGrp="1" noChangeAspect="1" noChangeArrowheads="1"/>
          </p:cNvPicPr>
          <p:nvPr>
            <p:ph sz="quarter" idx="4294967295"/>
          </p:nvPr>
        </p:nvPicPr>
        <p:blipFill>
          <a:blip r:embed="rId3"/>
          <a:srcRect/>
          <a:stretch>
            <a:fillRect/>
          </a:stretch>
        </p:blipFill>
        <p:spPr>
          <a:xfrm>
            <a:off x="539750" y="1052513"/>
            <a:ext cx="3054350" cy="2292350"/>
          </a:xfrm>
          <a:ln w="25400">
            <a:solidFill>
              <a:srgbClr val="FFFF00"/>
            </a:solidFill>
          </a:ln>
        </p:spPr>
      </p:pic>
      <p:pic>
        <p:nvPicPr>
          <p:cNvPr id="24579" name="Picture 4" descr="IMG_3369">
            <a:hlinkClick r:id="rId2" action="ppaction://hlinksldjump"/>
          </p:cNvPr>
          <p:cNvPicPr>
            <a:picLocks noGrp="1" noChangeAspect="1" noChangeArrowheads="1"/>
          </p:cNvPicPr>
          <p:nvPr>
            <p:ph sz="quarter" idx="4294967295"/>
          </p:nvPr>
        </p:nvPicPr>
        <p:blipFill>
          <a:blip r:embed="rId4"/>
          <a:srcRect/>
          <a:stretch>
            <a:fillRect/>
          </a:stretch>
        </p:blipFill>
        <p:spPr>
          <a:xfrm>
            <a:off x="5549900" y="1027113"/>
            <a:ext cx="3049588" cy="2270125"/>
          </a:xfrm>
          <a:ln w="25400">
            <a:solidFill>
              <a:srgbClr val="FFFF00"/>
            </a:solidFill>
          </a:ln>
        </p:spPr>
      </p:pic>
      <p:pic>
        <p:nvPicPr>
          <p:cNvPr id="24580" name="Picture 5" descr="Саргран-4-2010">
            <a:hlinkClick r:id="rId5" action="ppaction://hlinksldjump"/>
          </p:cNvPr>
          <p:cNvPicPr>
            <a:picLocks noGrp="1" noChangeAspect="1" noChangeArrowheads="1"/>
          </p:cNvPicPr>
          <p:nvPr>
            <p:ph sz="quarter" idx="4294967295"/>
          </p:nvPr>
        </p:nvPicPr>
        <p:blipFill>
          <a:blip r:embed="rId6"/>
          <a:srcRect/>
          <a:stretch>
            <a:fillRect/>
          </a:stretch>
        </p:blipFill>
        <p:spPr>
          <a:xfrm>
            <a:off x="546100" y="3886200"/>
            <a:ext cx="3048000" cy="2282825"/>
          </a:xfrm>
          <a:ln w="25400">
            <a:solidFill>
              <a:srgbClr val="FFFF00"/>
            </a:solidFill>
          </a:ln>
        </p:spPr>
      </p:pic>
      <p:pic>
        <p:nvPicPr>
          <p:cNvPr id="24581" name="Picture 6" descr="IMG_7570">
            <a:hlinkClick r:id="rId7" action="ppaction://hlinksldjump"/>
          </p:cNvPr>
          <p:cNvPicPr>
            <a:picLocks noGrp="1" noChangeAspect="1" noChangeArrowheads="1"/>
          </p:cNvPicPr>
          <p:nvPr>
            <p:ph sz="quarter" idx="4294967295"/>
          </p:nvPr>
        </p:nvPicPr>
        <p:blipFill>
          <a:blip r:embed="rId8"/>
          <a:srcRect/>
          <a:stretch>
            <a:fillRect/>
          </a:stretch>
        </p:blipFill>
        <p:spPr>
          <a:xfrm>
            <a:off x="5689600" y="3886200"/>
            <a:ext cx="3038475" cy="2273300"/>
          </a:xfrm>
          <a:ln w="25400">
            <a:solidFill>
              <a:srgbClr val="FFFF00"/>
            </a:solidFill>
          </a:ln>
        </p:spPr>
      </p:pic>
      <p:sp>
        <p:nvSpPr>
          <p:cNvPr id="38918" name="Rectangle 7"/>
          <p:cNvSpPr>
            <a:spLocks noChangeArrowheads="1"/>
          </p:cNvSpPr>
          <p:nvPr/>
        </p:nvSpPr>
        <p:spPr bwMode="auto">
          <a:xfrm>
            <a:off x="700088" y="3333750"/>
            <a:ext cx="2733675" cy="396875"/>
          </a:xfrm>
          <a:prstGeom prst="rect">
            <a:avLst/>
          </a:prstGeom>
          <a:noFill/>
          <a:ln w="9525">
            <a:noFill/>
            <a:miter lim="800000"/>
            <a:headEnd/>
            <a:tailEnd/>
          </a:ln>
        </p:spPr>
        <p:txBody>
          <a:bodyPr lIns="91429" tIns="45715" rIns="91429" bIns="45715">
            <a:spAutoFit/>
          </a:bodyPr>
          <a:lstStyle/>
          <a:p>
            <a:pPr algn="ctr" defTabSz="912813">
              <a:spcBef>
                <a:spcPct val="50000"/>
              </a:spcBef>
            </a:pPr>
            <a:r>
              <a:rPr lang="uk-UA" altLang="ru-RU" sz="2000">
                <a:solidFill>
                  <a:srgbClr val="002060"/>
                </a:solidFill>
                <a:latin typeface="Times New Roman" pitchFamily="18" charset="0"/>
                <a:cs typeface="Times New Roman" pitchFamily="18" charset="0"/>
              </a:rPr>
              <a:t>Басейн р. Дністер</a:t>
            </a:r>
            <a:endParaRPr lang="ru-RU" altLang="ru-RU" sz="2000">
              <a:solidFill>
                <a:srgbClr val="002060"/>
              </a:solidFill>
              <a:latin typeface="Times New Roman" pitchFamily="18" charset="0"/>
              <a:cs typeface="Times New Roman" pitchFamily="18" charset="0"/>
            </a:endParaRPr>
          </a:p>
        </p:txBody>
      </p:sp>
      <p:sp>
        <p:nvSpPr>
          <p:cNvPr id="38919" name="Rectangle 8"/>
          <p:cNvSpPr>
            <a:spLocks noChangeArrowheads="1"/>
          </p:cNvSpPr>
          <p:nvPr/>
        </p:nvSpPr>
        <p:spPr bwMode="auto">
          <a:xfrm>
            <a:off x="5611813" y="3333750"/>
            <a:ext cx="3024187" cy="396875"/>
          </a:xfrm>
          <a:prstGeom prst="rect">
            <a:avLst/>
          </a:prstGeom>
          <a:noFill/>
          <a:ln w="9525">
            <a:noFill/>
            <a:miter lim="800000"/>
            <a:headEnd/>
            <a:tailEnd/>
          </a:ln>
        </p:spPr>
        <p:txBody>
          <a:bodyPr lIns="91429" tIns="45715" rIns="91429" bIns="45715">
            <a:spAutoFit/>
          </a:bodyPr>
          <a:lstStyle/>
          <a:p>
            <a:pPr algn="ctr" defTabSz="912813">
              <a:spcBef>
                <a:spcPct val="50000"/>
              </a:spcBef>
            </a:pPr>
            <a:r>
              <a:rPr lang="uk-UA" altLang="ru-RU" sz="2000">
                <a:solidFill>
                  <a:srgbClr val="002060"/>
                </a:solidFill>
                <a:latin typeface="Times New Roman" pitchFamily="18" charset="0"/>
                <a:cs typeface="Times New Roman" pitchFamily="18" charset="0"/>
              </a:rPr>
              <a:t>Басейн р. Південний Буг</a:t>
            </a:r>
            <a:endParaRPr lang="ru-RU" altLang="ru-RU" sz="2000">
              <a:solidFill>
                <a:srgbClr val="002060"/>
              </a:solidFill>
              <a:latin typeface="Times New Roman" pitchFamily="18" charset="0"/>
              <a:cs typeface="Times New Roman" pitchFamily="18" charset="0"/>
            </a:endParaRPr>
          </a:p>
        </p:txBody>
      </p:sp>
      <p:sp>
        <p:nvSpPr>
          <p:cNvPr id="38920" name="Rectangle 9"/>
          <p:cNvSpPr>
            <a:spLocks noChangeArrowheads="1"/>
          </p:cNvSpPr>
          <p:nvPr/>
        </p:nvSpPr>
        <p:spPr bwMode="auto">
          <a:xfrm flipH="1">
            <a:off x="258763" y="6169025"/>
            <a:ext cx="3616325" cy="400050"/>
          </a:xfrm>
          <a:prstGeom prst="rect">
            <a:avLst/>
          </a:prstGeom>
          <a:noFill/>
          <a:ln w="9525">
            <a:noFill/>
            <a:miter lim="800000"/>
            <a:headEnd/>
            <a:tailEnd/>
          </a:ln>
        </p:spPr>
        <p:txBody>
          <a:bodyPr lIns="91429" tIns="45715" rIns="91429" bIns="45715">
            <a:spAutoFit/>
          </a:bodyPr>
          <a:lstStyle/>
          <a:p>
            <a:pPr algn="ctr" defTabSz="912813">
              <a:spcBef>
                <a:spcPct val="50000"/>
              </a:spcBef>
            </a:pPr>
            <a:r>
              <a:rPr lang="uk-UA" altLang="ru-RU" sz="2000">
                <a:solidFill>
                  <a:srgbClr val="002060"/>
                </a:solidFill>
                <a:latin typeface="Times New Roman" pitchFamily="18" charset="0"/>
                <a:cs typeface="Times New Roman" pitchFamily="18" charset="0"/>
              </a:rPr>
              <a:t>Басейн річок Причорномор’я</a:t>
            </a:r>
            <a:endParaRPr lang="ru-RU" altLang="ru-RU" sz="2000">
              <a:solidFill>
                <a:srgbClr val="002060"/>
              </a:solidFill>
              <a:latin typeface="Times New Roman" pitchFamily="18" charset="0"/>
              <a:cs typeface="Times New Roman" pitchFamily="18" charset="0"/>
            </a:endParaRPr>
          </a:p>
        </p:txBody>
      </p:sp>
      <p:sp>
        <p:nvSpPr>
          <p:cNvPr id="38921" name="Rectangle 10"/>
          <p:cNvSpPr>
            <a:spLocks noChangeArrowheads="1"/>
          </p:cNvSpPr>
          <p:nvPr/>
        </p:nvSpPr>
        <p:spPr bwMode="auto">
          <a:xfrm>
            <a:off x="5768975" y="6169025"/>
            <a:ext cx="2878138" cy="396875"/>
          </a:xfrm>
          <a:prstGeom prst="rect">
            <a:avLst/>
          </a:prstGeom>
          <a:noFill/>
          <a:ln w="9525">
            <a:noFill/>
            <a:miter lim="800000"/>
            <a:headEnd/>
            <a:tailEnd/>
          </a:ln>
        </p:spPr>
        <p:txBody>
          <a:bodyPr lIns="91429" tIns="45715" rIns="91429" bIns="45715">
            <a:spAutoFit/>
          </a:bodyPr>
          <a:lstStyle/>
          <a:p>
            <a:pPr algn="ctr" defTabSz="912813">
              <a:spcBef>
                <a:spcPct val="50000"/>
              </a:spcBef>
            </a:pPr>
            <a:r>
              <a:rPr lang="uk-UA" altLang="ru-RU" sz="2000">
                <a:solidFill>
                  <a:srgbClr val="002060"/>
                </a:solidFill>
                <a:latin typeface="Times New Roman" pitchFamily="18" charset="0"/>
                <a:cs typeface="Times New Roman" pitchFamily="18" charset="0"/>
              </a:rPr>
              <a:t>Басейн р. Дунай</a:t>
            </a:r>
            <a:endParaRPr lang="ru-RU" altLang="ru-RU" sz="2000">
              <a:solidFill>
                <a:srgbClr val="00206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circle(in)">
                                      <p:cBhvr>
                                        <p:cTn id="7" dur="2000"/>
                                        <p:tgtEl>
                                          <p:spTgt spid="24578"/>
                                        </p:tgtEl>
                                      </p:cBhvr>
                                    </p:animEffect>
                                  </p:childTnLst>
                                </p:cTn>
                              </p:par>
                              <p:par>
                                <p:cTn id="8" presetID="21" presetClass="entr" presetSubtype="8" fill="hold" nodeType="withEffect">
                                  <p:stCondLst>
                                    <p:cond delay="0"/>
                                  </p:stCondLst>
                                  <p:childTnLst>
                                    <p:set>
                                      <p:cBhvr>
                                        <p:cTn id="9" dur="1" fill="hold">
                                          <p:stCondLst>
                                            <p:cond delay="0"/>
                                          </p:stCondLst>
                                        </p:cTn>
                                        <p:tgtEl>
                                          <p:spTgt spid="24579"/>
                                        </p:tgtEl>
                                        <p:attrNameLst>
                                          <p:attrName>style.visibility</p:attrName>
                                        </p:attrNameLst>
                                      </p:cBhvr>
                                      <p:to>
                                        <p:strVal val="visible"/>
                                      </p:to>
                                    </p:set>
                                    <p:animEffect transition="in" filter="wheel(8)">
                                      <p:cBhvr>
                                        <p:cTn id="10" dur="1000"/>
                                        <p:tgtEl>
                                          <p:spTgt spid="24579"/>
                                        </p:tgtEl>
                                      </p:cBhvr>
                                    </p:animEffect>
                                  </p:childTnLst>
                                </p:cTn>
                              </p:par>
                              <p:par>
                                <p:cTn id="11" presetID="21" presetClass="entr" presetSubtype="8" fill="hold" nodeType="withEffect">
                                  <p:stCondLst>
                                    <p:cond delay="0"/>
                                  </p:stCondLst>
                                  <p:childTnLst>
                                    <p:set>
                                      <p:cBhvr>
                                        <p:cTn id="12" dur="1" fill="hold">
                                          <p:stCondLst>
                                            <p:cond delay="0"/>
                                          </p:stCondLst>
                                        </p:cTn>
                                        <p:tgtEl>
                                          <p:spTgt spid="24580"/>
                                        </p:tgtEl>
                                        <p:attrNameLst>
                                          <p:attrName>style.visibility</p:attrName>
                                        </p:attrNameLst>
                                      </p:cBhvr>
                                      <p:to>
                                        <p:strVal val="visible"/>
                                      </p:to>
                                    </p:set>
                                    <p:animEffect transition="in" filter="wheel(8)">
                                      <p:cBhvr>
                                        <p:cTn id="13" dur="1000"/>
                                        <p:tgtEl>
                                          <p:spTgt spid="24580"/>
                                        </p:tgtEl>
                                      </p:cBhvr>
                                    </p:animEffect>
                                  </p:childTnLst>
                                </p:cTn>
                              </p:par>
                              <p:par>
                                <p:cTn id="14" presetID="21" presetClass="entr" presetSubtype="8" fill="hold" nodeType="withEffect">
                                  <p:stCondLst>
                                    <p:cond delay="0"/>
                                  </p:stCondLst>
                                  <p:childTnLst>
                                    <p:set>
                                      <p:cBhvr>
                                        <p:cTn id="15" dur="1" fill="hold">
                                          <p:stCondLst>
                                            <p:cond delay="0"/>
                                          </p:stCondLst>
                                        </p:cTn>
                                        <p:tgtEl>
                                          <p:spTgt spid="24581"/>
                                        </p:tgtEl>
                                        <p:attrNameLst>
                                          <p:attrName>style.visibility</p:attrName>
                                        </p:attrNameLst>
                                      </p:cBhvr>
                                      <p:to>
                                        <p:strVal val="visible"/>
                                      </p:to>
                                    </p:set>
                                    <p:animEffect transition="in" filter="wheel(8)">
                                      <p:cBhvr>
                                        <p:cTn id="16" dur="1000"/>
                                        <p:tgtEl>
                                          <p:spTgt spid="2458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601"/>
                                        </p:tgtEl>
                                        <p:attrNameLst>
                                          <p:attrName>style.visibility</p:attrName>
                                        </p:attrNameLst>
                                      </p:cBhvr>
                                      <p:to>
                                        <p:strVal val="visible"/>
                                      </p:to>
                                    </p:set>
                                    <p:animEffect transition="in" filter="fade">
                                      <p:cBhvr>
                                        <p:cTn id="21" dur="1000"/>
                                        <p:tgtEl>
                                          <p:spTgt spid="25601"/>
                                        </p:tgtEl>
                                      </p:cBhvr>
                                    </p:animEffect>
                                    <p:anim calcmode="lin" valueType="num">
                                      <p:cBhvr>
                                        <p:cTn id="22" dur="1000" fill="hold"/>
                                        <p:tgtEl>
                                          <p:spTgt spid="25601"/>
                                        </p:tgtEl>
                                        <p:attrNameLst>
                                          <p:attrName>ppt_x</p:attrName>
                                        </p:attrNameLst>
                                      </p:cBhvr>
                                      <p:tavLst>
                                        <p:tav tm="0">
                                          <p:val>
                                            <p:strVal val="#ppt_x"/>
                                          </p:val>
                                        </p:tav>
                                        <p:tav tm="100000">
                                          <p:val>
                                            <p:strVal val="#ppt_x"/>
                                          </p:val>
                                        </p:tav>
                                      </p:tavLst>
                                    </p:anim>
                                    <p:anim calcmode="lin" valueType="num">
                                      <p:cBhvr>
                                        <p:cTn id="23" dur="1000" fill="hold"/>
                                        <p:tgtEl>
                                          <p:spTgt spid="256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bwMode="auto">
          <a:xfrm>
            <a:off x="180975" y="36513"/>
            <a:ext cx="8715375" cy="792162"/>
          </a:xfrm>
          <a:noFill/>
        </p:spPr>
        <p:txBody>
          <a:bodyPr wrap="square" numCol="1" anchorCtr="0" compatLnSpc="1">
            <a:prstTxWarp prst="textNoShape">
              <a:avLst/>
            </a:prstTxWarp>
          </a:bodyPr>
          <a:lstStyle/>
          <a:p>
            <a:pPr algn="ctr" eaLnBrk="1" hangingPunct="1"/>
            <a:r>
              <a:rPr lang="uk-UA" altLang="ru-RU" b="1" cap="none">
                <a:ln>
                  <a:noFill/>
                </a:ln>
                <a:latin typeface="Times New Roman" pitchFamily="18" charset="0"/>
              </a:rPr>
              <a:t>БАСЕЙНОВІ РАДИ</a:t>
            </a:r>
            <a:endParaRPr lang="ru-RU" altLang="ru-RU" b="1" cap="none">
              <a:ln>
                <a:noFill/>
              </a:ln>
              <a:latin typeface="Times New Roman" pitchFamily="18" charset="0"/>
            </a:endParaRPr>
          </a:p>
        </p:txBody>
      </p:sp>
      <p:sp>
        <p:nvSpPr>
          <p:cNvPr id="71683" name="Rectangle 3"/>
          <p:cNvSpPr>
            <a:spLocks noGrp="1" noChangeArrowheads="1"/>
          </p:cNvSpPr>
          <p:nvPr>
            <p:ph type="body" idx="4294967295"/>
          </p:nvPr>
        </p:nvSpPr>
        <p:spPr>
          <a:xfrm>
            <a:off x="323850" y="1258888"/>
            <a:ext cx="8496300" cy="1035050"/>
          </a:xfrm>
        </p:spPr>
        <p:txBody>
          <a:bodyPr/>
          <a:lstStyle/>
          <a:p>
            <a:pPr marL="0" indent="0" algn="just" eaLnBrk="1" hangingPunct="1">
              <a:buFont typeface="Wingdings 3" pitchFamily="18" charset="2"/>
              <a:buNone/>
            </a:pPr>
            <a:r>
              <a:rPr lang="uk-UA" sz="1600" b="1">
                <a:solidFill>
                  <a:srgbClr val="002060"/>
                </a:solidFill>
                <a:latin typeface="Times New Roman" pitchFamily="18" charset="0"/>
                <a:cs typeface="Times New Roman" pitchFamily="18" charset="0"/>
              </a:rPr>
              <a:t>	Наказами Держводагентства України від 04.01.2024 р. № 2 та від 29.12.2023 р. № 181 були затверджені Положення про басейнові ради річок Причорномор</a:t>
            </a:r>
            <a:r>
              <a:rPr lang="en-US" sz="1600" b="1">
                <a:solidFill>
                  <a:srgbClr val="002060"/>
                </a:solidFill>
                <a:latin typeface="Times New Roman" pitchFamily="18" charset="0"/>
                <a:cs typeface="Times New Roman" pitchFamily="18" charset="0"/>
              </a:rPr>
              <a:t>’</a:t>
            </a:r>
            <a:r>
              <a:rPr lang="uk-UA" sz="1600" b="1">
                <a:solidFill>
                  <a:srgbClr val="002060"/>
                </a:solidFill>
                <a:latin typeface="Times New Roman" pitchFamily="18" charset="0"/>
                <a:cs typeface="Times New Roman" pitchFamily="18" charset="0"/>
              </a:rPr>
              <a:t>я та нижнього Дунаю з їх персональним складом.</a:t>
            </a:r>
          </a:p>
          <a:p>
            <a:pPr marL="0" indent="0" algn="just" eaLnBrk="1" hangingPunct="1">
              <a:buFont typeface="Wingdings 3" pitchFamily="18" charset="2"/>
              <a:buNone/>
            </a:pPr>
            <a:r>
              <a:rPr lang="uk-UA" altLang="ru-RU" sz="1600" b="1">
                <a:solidFill>
                  <a:srgbClr val="002060"/>
                </a:solidFill>
                <a:latin typeface="Times New Roman" pitchFamily="18" charset="0"/>
              </a:rPr>
              <a:t>	</a:t>
            </a:r>
            <a:endParaRPr lang="ru-RU" altLang="ru-RU" sz="1600" b="1">
              <a:solidFill>
                <a:srgbClr val="002060"/>
              </a:solidFill>
              <a:latin typeface="Times New Roman" pitchFamily="18" charset="0"/>
            </a:endParaRPr>
          </a:p>
        </p:txBody>
      </p:sp>
      <p:pic>
        <p:nvPicPr>
          <p:cNvPr id="39939" name="Рисунок 3"/>
          <p:cNvPicPr>
            <a:picLocks noChangeAspect="1"/>
          </p:cNvPicPr>
          <p:nvPr/>
        </p:nvPicPr>
        <p:blipFill>
          <a:blip r:embed="rId2"/>
          <a:srcRect/>
          <a:stretch>
            <a:fillRect/>
          </a:stretch>
        </p:blipFill>
        <p:spPr bwMode="auto">
          <a:xfrm>
            <a:off x="3130550" y="2222500"/>
            <a:ext cx="3024188" cy="1836738"/>
          </a:xfrm>
          <a:prstGeom prst="rect">
            <a:avLst/>
          </a:prstGeom>
          <a:noFill/>
          <a:ln w="9525">
            <a:noFill/>
            <a:miter lim="800000"/>
            <a:headEnd/>
            <a:tailEnd/>
          </a:ln>
        </p:spPr>
      </p:pic>
      <p:sp>
        <p:nvSpPr>
          <p:cNvPr id="39940" name="TextBox 7"/>
          <p:cNvSpPr txBox="1">
            <a:spLocks noChangeArrowheads="1"/>
          </p:cNvSpPr>
          <p:nvPr/>
        </p:nvSpPr>
        <p:spPr bwMode="auto">
          <a:xfrm>
            <a:off x="-11113" y="5241925"/>
            <a:ext cx="3143251" cy="1211263"/>
          </a:xfrm>
          <a:prstGeom prst="rect">
            <a:avLst/>
          </a:prstGeom>
          <a:noFill/>
          <a:ln w="9525">
            <a:noFill/>
            <a:miter lim="800000"/>
            <a:headEnd/>
            <a:tailEnd/>
          </a:ln>
        </p:spPr>
        <p:txBody>
          <a:bodyPr>
            <a:spAutoFit/>
          </a:bodyPr>
          <a:lstStyle/>
          <a:p>
            <a:pPr algn="ctr" eaLnBrk="0" hangingPunct="0"/>
            <a:r>
              <a:rPr lang="uk-UA" b="1">
                <a:solidFill>
                  <a:srgbClr val="002060"/>
                </a:solidFill>
                <a:latin typeface="Times New Roman" pitchFamily="18" charset="0"/>
                <a:cs typeface="Times New Roman" pitchFamily="18" charset="0"/>
              </a:rPr>
              <a:t>Голова басейнової ради річок Причорномор’я – Степаненко </a:t>
            </a:r>
          </a:p>
          <a:p>
            <a:pPr algn="ctr" eaLnBrk="0" hangingPunct="0"/>
            <a:r>
              <a:rPr lang="uk-UA" b="1">
                <a:solidFill>
                  <a:srgbClr val="002060"/>
                </a:solidFill>
                <a:latin typeface="Times New Roman" pitchFamily="18" charset="0"/>
                <a:cs typeface="Times New Roman" pitchFamily="18" charset="0"/>
              </a:rPr>
              <a:t>Сергій Миколайович</a:t>
            </a:r>
          </a:p>
        </p:txBody>
      </p:sp>
      <p:pic>
        <p:nvPicPr>
          <p:cNvPr id="39941" name="Рисунок 9"/>
          <p:cNvPicPr>
            <a:picLocks noChangeAspect="1"/>
          </p:cNvPicPr>
          <p:nvPr/>
        </p:nvPicPr>
        <p:blipFill>
          <a:blip r:embed="rId3"/>
          <a:srcRect/>
          <a:stretch>
            <a:fillRect/>
          </a:stretch>
        </p:blipFill>
        <p:spPr bwMode="auto">
          <a:xfrm>
            <a:off x="395288" y="2205038"/>
            <a:ext cx="2378075" cy="2978150"/>
          </a:xfrm>
          <a:prstGeom prst="rect">
            <a:avLst/>
          </a:prstGeom>
          <a:noFill/>
          <a:ln w="9525">
            <a:noFill/>
            <a:miter lim="800000"/>
            <a:headEnd/>
            <a:tailEnd/>
          </a:ln>
        </p:spPr>
      </p:pic>
      <p:pic>
        <p:nvPicPr>
          <p:cNvPr id="39942" name="Рисунок 4"/>
          <p:cNvPicPr>
            <a:picLocks noChangeAspect="1"/>
          </p:cNvPicPr>
          <p:nvPr/>
        </p:nvPicPr>
        <p:blipFill>
          <a:blip r:embed="rId4"/>
          <a:srcRect/>
          <a:stretch>
            <a:fillRect/>
          </a:stretch>
        </p:blipFill>
        <p:spPr bwMode="auto">
          <a:xfrm>
            <a:off x="3109913" y="4189413"/>
            <a:ext cx="3044825" cy="1976437"/>
          </a:xfrm>
          <a:prstGeom prst="rect">
            <a:avLst/>
          </a:prstGeom>
          <a:noFill/>
          <a:ln w="9525">
            <a:noFill/>
            <a:miter lim="800000"/>
            <a:headEnd/>
            <a:tailEnd/>
          </a:ln>
        </p:spPr>
      </p:pic>
      <p:pic>
        <p:nvPicPr>
          <p:cNvPr id="39943" name="Рисунок 6"/>
          <p:cNvPicPr>
            <a:picLocks noChangeAspect="1"/>
          </p:cNvPicPr>
          <p:nvPr/>
        </p:nvPicPr>
        <p:blipFill>
          <a:blip r:embed="rId5"/>
          <a:srcRect/>
          <a:stretch>
            <a:fillRect/>
          </a:stretch>
        </p:blipFill>
        <p:spPr bwMode="auto">
          <a:xfrm>
            <a:off x="6502400" y="2243138"/>
            <a:ext cx="2378075" cy="2979737"/>
          </a:xfrm>
          <a:prstGeom prst="rect">
            <a:avLst/>
          </a:prstGeom>
          <a:noFill/>
          <a:ln w="9525">
            <a:noFill/>
            <a:miter lim="800000"/>
            <a:headEnd/>
            <a:tailEnd/>
          </a:ln>
        </p:spPr>
      </p:pic>
      <p:sp>
        <p:nvSpPr>
          <p:cNvPr id="39944" name="TextBox 12"/>
          <p:cNvSpPr txBox="1">
            <a:spLocks noChangeArrowheads="1"/>
          </p:cNvSpPr>
          <p:nvPr/>
        </p:nvSpPr>
        <p:spPr bwMode="auto">
          <a:xfrm>
            <a:off x="6323013" y="5300663"/>
            <a:ext cx="2736850" cy="1200150"/>
          </a:xfrm>
          <a:prstGeom prst="rect">
            <a:avLst/>
          </a:prstGeom>
          <a:noFill/>
          <a:ln w="9525">
            <a:noFill/>
            <a:miter lim="800000"/>
            <a:headEnd/>
            <a:tailEnd/>
          </a:ln>
        </p:spPr>
        <p:txBody>
          <a:bodyPr>
            <a:spAutoFit/>
          </a:bodyPr>
          <a:lstStyle/>
          <a:p>
            <a:pPr algn="ctr" eaLnBrk="0" hangingPunct="0"/>
            <a:r>
              <a:rPr lang="uk-UA" b="1">
                <a:solidFill>
                  <a:srgbClr val="002060"/>
                </a:solidFill>
                <a:latin typeface="Times New Roman" pitchFamily="18" charset="0"/>
                <a:cs typeface="Times New Roman" pitchFamily="18" charset="0"/>
              </a:rPr>
              <a:t>Голова Басейнової ради нижнього Дунаю –  Маслов Юрій Костянтинович</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1000"/>
                                        <p:tgtEl>
                                          <p:spTgt spid="71682"/>
                                        </p:tgtEl>
                                      </p:cBhvr>
                                    </p:animEffect>
                                    <p:anim calcmode="lin" valueType="num">
                                      <p:cBhvr>
                                        <p:cTn id="8" dur="1000" fill="hold"/>
                                        <p:tgtEl>
                                          <p:spTgt spid="71682"/>
                                        </p:tgtEl>
                                        <p:attrNameLst>
                                          <p:attrName>ppt_x</p:attrName>
                                        </p:attrNameLst>
                                      </p:cBhvr>
                                      <p:tavLst>
                                        <p:tav tm="0">
                                          <p:val>
                                            <p:strVal val="#ppt_x"/>
                                          </p:val>
                                        </p:tav>
                                        <p:tav tm="100000">
                                          <p:val>
                                            <p:strVal val="#ppt_x"/>
                                          </p:val>
                                        </p:tav>
                                      </p:tavLst>
                                    </p:anim>
                                    <p:anim calcmode="lin" valueType="num">
                                      <p:cBhvr>
                                        <p:cTn id="9" dur="1000" fill="hold"/>
                                        <p:tgtEl>
                                          <p:spTgt spid="7168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683">
                                            <p:txEl>
                                              <p:pRg st="0" end="0"/>
                                            </p:txEl>
                                          </p:spTgt>
                                        </p:tgtEl>
                                        <p:attrNameLst>
                                          <p:attrName>style.visibility</p:attrName>
                                        </p:attrNameLst>
                                      </p:cBhvr>
                                      <p:to>
                                        <p:strVal val="visible"/>
                                      </p:to>
                                    </p:set>
                                    <p:animEffect transition="in" filter="fade">
                                      <p:cBhvr>
                                        <p:cTn id="14" dur="1000"/>
                                        <p:tgtEl>
                                          <p:spTgt spid="71683">
                                            <p:txEl>
                                              <p:pRg st="0" end="0"/>
                                            </p:txEl>
                                          </p:spTgt>
                                        </p:tgtEl>
                                      </p:cBhvr>
                                    </p:animEffect>
                                    <p:anim calcmode="lin" valueType="num">
                                      <p:cBhvr>
                                        <p:cTn id="15" dur="1000" fill="hold"/>
                                        <p:tgtEl>
                                          <p:spTgt spid="7168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16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1683">
                                            <p:txEl>
                                              <p:pRg st="1" end="1"/>
                                            </p:txEl>
                                          </p:spTgt>
                                        </p:tgtEl>
                                        <p:attrNameLst>
                                          <p:attrName>style.visibility</p:attrName>
                                        </p:attrNameLst>
                                      </p:cBhvr>
                                      <p:to>
                                        <p:strVal val="visible"/>
                                      </p:to>
                                    </p:set>
                                    <p:animEffect transition="in" filter="fade">
                                      <p:cBhvr>
                                        <p:cTn id="21" dur="1000"/>
                                        <p:tgtEl>
                                          <p:spTgt spid="71683">
                                            <p:txEl>
                                              <p:pRg st="1" end="1"/>
                                            </p:txEl>
                                          </p:spTgt>
                                        </p:tgtEl>
                                      </p:cBhvr>
                                    </p:animEffect>
                                    <p:anim calcmode="lin" valueType="num">
                                      <p:cBhvr>
                                        <p:cTn id="22" dur="10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168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P spid="7168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692150" y="-100013"/>
            <a:ext cx="7886700" cy="768351"/>
          </a:xfrm>
        </p:spPr>
        <p:txBody>
          <a:bodyPr>
            <a:normAutofit/>
          </a:bodyPr>
          <a:lstStyle/>
          <a:p>
            <a:pPr algn="ctr" eaLnBrk="1" fontAlgn="auto" hangingPunct="1">
              <a:spcAft>
                <a:spcPts val="0"/>
              </a:spcAft>
              <a:defRPr/>
            </a:pPr>
            <a:r>
              <a:rPr lang="uk-UA" sz="2800" b="1" dirty="0">
                <a:latin typeface="Times New Roman" panose="02020603050405020304" pitchFamily="18" charset="0"/>
                <a:cs typeface="Times New Roman" panose="02020603050405020304" pitchFamily="18" charset="0"/>
              </a:rPr>
              <a:t>Діяльність  Басейнових  рад</a:t>
            </a:r>
            <a:endParaRPr lang="ru-RU" sz="2800" b="1" dirty="0">
              <a:latin typeface="Times New Roman" panose="02020603050405020304" pitchFamily="18" charset="0"/>
              <a:cs typeface="Times New Roman" panose="02020603050405020304" pitchFamily="18" charset="0"/>
            </a:endParaRPr>
          </a:p>
        </p:txBody>
      </p:sp>
      <p:sp>
        <p:nvSpPr>
          <p:cNvPr id="47106" name="Rectangle 4"/>
          <p:cNvSpPr>
            <a:spLocks noGrp="1"/>
          </p:cNvSpPr>
          <p:nvPr>
            <p:ph type="body" sz="half" idx="4294967295"/>
          </p:nvPr>
        </p:nvSpPr>
        <p:spPr>
          <a:xfrm>
            <a:off x="0" y="981075"/>
            <a:ext cx="9015413" cy="5753100"/>
          </a:xfrm>
        </p:spPr>
        <p:txBody>
          <a:bodyPr/>
          <a:lstStyle/>
          <a:p>
            <a:pPr algn="just" eaLnBrk="1" hangingPunct="1"/>
            <a:r>
              <a:rPr lang="uk-UA" altLang="ru-RU" sz="1500" b="1">
                <a:solidFill>
                  <a:srgbClr val="002060"/>
                </a:solidFill>
                <a:latin typeface="Times New Roman" pitchFamily="18" charset="0"/>
                <a:cs typeface="Times New Roman" pitchFamily="18" charset="0"/>
              </a:rPr>
              <a:t>Головна мета Басейнових рад - це розгляд та схвалення проєкту плану управління річковим басейном, сприяння впровадженню ефективних економічних механізмів забезпечення реалізації плану управління річковим басейном, а також підготовка пропозицій щодо залучення коштів бюджетів різних рівнів та інвестицій для виконання заходів плану управління річковим басейном.</a:t>
            </a:r>
            <a:endParaRPr lang="uk-UA" sz="1500" b="1">
              <a:latin typeface="Times New Roman" pitchFamily="18" charset="0"/>
              <a:cs typeface="Times New Roman" pitchFamily="18" charset="0"/>
            </a:endParaRPr>
          </a:p>
          <a:p>
            <a:pPr algn="just" eaLnBrk="1" hangingPunct="1"/>
            <a:r>
              <a:rPr lang="uk-UA" sz="1500" b="1">
                <a:solidFill>
                  <a:srgbClr val="002060"/>
                </a:solidFill>
                <a:latin typeface="Times New Roman" pitchFamily="18" charset="0"/>
              </a:rPr>
              <a:t>Протягом 2019-2025 років  Басейнова рада річок Причорномор'я провела 11  засідань, на яких розглядалися розроблені відповідні розділи ПУРБ річок Причорномор'я та нагальні проблеми водних ресурсів басейну річок Причорномор'я. На виконання рішень Басейнової ради було надіслано 59 листів та запитів до народних депутатів України, комітетів Верховної Ради України, органів державної виконавчої влади та органів місцевого самоврядування, обдержадміністрацій та їх структурних підрозділів, підприємств, установ, організацій, у тому числі громадських,  на які отримані відповіді..</a:t>
            </a:r>
          </a:p>
          <a:p>
            <a:pPr algn="just" eaLnBrk="1" hangingPunct="1"/>
            <a:r>
              <a:rPr lang="ru-RU" sz="1500" b="1">
                <a:solidFill>
                  <a:srgbClr val="002060"/>
                </a:solidFill>
                <a:latin typeface="Times New Roman" pitchFamily="18" charset="0"/>
              </a:rPr>
              <a:t>Протягом 2019-2025 років  Басейнова рада нижнього Дунаю  провела 10  засідань, на яких розглядалися інвестиційний проєкт "Забезпечення комплексу заходів від шкідливої дії вод та екологічного оздоровлення української частити Нижнього Дунаю в Одеській області«, розроблені розділи ПУРБ суббасейну нижнього Дунаю та нагальні проблеми водних ресурсів суббасейну нижнього Дунаю, секретаріатом було направлено 73 листи та запитидо народних депутатів України, комітетів Верховної Ради України, органів державної виконавчої влади та органів місцевого самоврядування, обдержадміністрацій та їх структурних підрозділів, підприємств, установ, організацій, у тому числі громадських. Від них, а також громадян було отримано 64 листа та звернення до Басейнової ради.</a:t>
            </a:r>
          </a:p>
          <a:p>
            <a:pPr algn="just" eaLnBrk="1" hangingPunct="1"/>
            <a:r>
              <a:rPr lang="ru-RU" sz="1500" b="1">
                <a:solidFill>
                  <a:srgbClr val="002060"/>
                </a:solidFill>
                <a:latin typeface="Times New Roman" pitchFamily="18" charset="0"/>
              </a:rPr>
              <a:t>У грудні 2023 року проведено оновлення персонального складу Басейнових рад.І вже в січні місяці 2024 року Басейнові ради провели свої перші засідання, на яких було погоджено пропозиції до Планів заходів із захисту від шкідливої дії вод на 2024 рік та опрацьовано і затверджено Плани роботи Басейнових рад на 2025 рік. </a:t>
            </a:r>
          </a:p>
          <a:p>
            <a:pPr algn="just" eaLnBrk="1" hangingPunct="1">
              <a:spcBef>
                <a:spcPct val="0"/>
              </a:spcBef>
              <a:buFontTx/>
              <a:buNone/>
            </a:pPr>
            <a:endParaRPr lang="ru-RU" sz="1400" b="1">
              <a:solidFill>
                <a:srgbClr val="002060"/>
              </a:solidFill>
              <a:latin typeface="Times New Roman" pitchFamily="18" charset="0"/>
            </a:endParaRPr>
          </a:p>
          <a:p>
            <a:pPr algn="just" eaLnBrk="1" hangingPunct="1"/>
            <a:endParaRPr lang="ru-RU" sz="1400" b="1">
              <a:solidFill>
                <a:srgbClr val="002060"/>
              </a:solidFill>
              <a:latin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bwMode="auto">
          <a:xfrm>
            <a:off x="755650" y="12700"/>
            <a:ext cx="7926388" cy="576263"/>
          </a:xfrm>
        </p:spPr>
        <p:txBody>
          <a:bodyPr wrap="square" numCol="1" anchorCtr="0" compatLnSpc="1">
            <a:prstTxWarp prst="textNoShape">
              <a:avLst/>
            </a:prstTxWarp>
            <a:normAutofit fontScale="90000"/>
          </a:bodyPr>
          <a:lstStyle/>
          <a:p>
            <a:pPr algn="ctr" eaLnBrk="1" fontAlgn="auto" hangingPunct="1">
              <a:spcAft>
                <a:spcPts val="0"/>
              </a:spcAft>
              <a:defRPr/>
            </a:pPr>
            <a:r>
              <a:rPr lang="ru-RU" altLang="ru-RU" sz="3400" b="1" cap="none" dirty="0">
                <a:ln>
                  <a:noFill/>
                </a:ln>
                <a:latin typeface="Times New Roman" panose="02020603050405020304" pitchFamily="18" charset="0"/>
                <a:cs typeface="Times New Roman" panose="02020603050405020304" pitchFamily="18" charset="0"/>
              </a:rPr>
              <a:t>МОНІТОРИНГ ПОВЕРХНЕВИХ ВОД</a:t>
            </a:r>
          </a:p>
        </p:txBody>
      </p:sp>
      <p:sp>
        <p:nvSpPr>
          <p:cNvPr id="63491" name="Rectangle 3"/>
          <p:cNvSpPr>
            <a:spLocks noGrp="1" noChangeArrowheads="1"/>
          </p:cNvSpPr>
          <p:nvPr>
            <p:ph idx="4294967295"/>
          </p:nvPr>
        </p:nvSpPr>
        <p:spPr>
          <a:xfrm>
            <a:off x="107950" y="439738"/>
            <a:ext cx="8785225" cy="5978525"/>
          </a:xfrm>
        </p:spPr>
        <p:txBody>
          <a:bodyPr rtlCol="0">
            <a:normAutofit fontScale="92500" lnSpcReduction="20000"/>
          </a:bodyPr>
          <a:lstStyle/>
          <a:p>
            <a:pPr eaLnBrk="1" fontAlgn="auto" hangingPunct="1">
              <a:lnSpc>
                <a:spcPct val="110000"/>
              </a:lnSpc>
              <a:defRPr/>
            </a:pPr>
            <a:endParaRPr lang="uk-UA" altLang="ru-RU" sz="1900" dirty="0">
              <a:solidFill>
                <a:schemeClr val="bg2">
                  <a:lumMod val="75000"/>
                </a:schemeClr>
              </a:solidFill>
              <a:latin typeface="Times New Roman" panose="02020603050405020304" pitchFamily="18" charset="0"/>
              <a:cs typeface="Times New Roman" panose="02020603050405020304" pitchFamily="18" charset="0"/>
            </a:endParaRPr>
          </a:p>
          <a:p>
            <a:pPr algn="just" eaLnBrk="1" fontAlgn="auto" hangingPunct="1">
              <a:lnSpc>
                <a:spcPct val="110000"/>
              </a:lnSpc>
              <a:defRPr/>
            </a:pPr>
            <a:r>
              <a:rPr lang="uk-UA" altLang="ru-RU" sz="1900" b="1" dirty="0">
                <a:solidFill>
                  <a:srgbClr val="002060"/>
                </a:solidFill>
                <a:latin typeface="Times New Roman" panose="02020603050405020304" pitchFamily="18" charset="0"/>
                <a:cs typeface="Times New Roman" panose="02020603050405020304" pitchFamily="18" charset="0"/>
              </a:rPr>
              <a:t>Державний моніторинг вод здійснюється відповідно до нормативних документів: Постанов Кабінету Міністрів України від 30.03.1998  № 391 “Про  затверджена Положення  про державну систему моніторингу довкілля” та від 19.09.2018 № 758 “Порядку здійснення державного моніторингу вод”, наказ </a:t>
            </a:r>
            <a:r>
              <a:rPr lang="uk-UA" altLang="ru-RU" sz="1900" b="1" dirty="0" err="1">
                <a:solidFill>
                  <a:srgbClr val="002060"/>
                </a:solidFill>
                <a:latin typeface="Times New Roman" panose="02020603050405020304" pitchFamily="18" charset="0"/>
                <a:cs typeface="Times New Roman" panose="02020603050405020304" pitchFamily="18" charset="0"/>
              </a:rPr>
              <a:t>Міндовкілля</a:t>
            </a:r>
            <a:r>
              <a:rPr lang="uk-UA" altLang="ru-RU" sz="1900" b="1" dirty="0">
                <a:solidFill>
                  <a:srgbClr val="002060"/>
                </a:solidFill>
                <a:latin typeface="Times New Roman" panose="02020603050405020304" pitchFamily="18" charset="0"/>
                <a:cs typeface="Times New Roman" panose="02020603050405020304" pitchFamily="18" charset="0"/>
              </a:rPr>
              <a:t> від 09.01.2024 № 37 “Про затвердження Програми державного моніторингу вод”, наказ Держводагентства  від 12.01.2024 № 7 “Про впровадження Порядку  державного моніторингу“. На території Одеської області моніторинг здійснюється в 52 пунктах спостереження по 4 басейнах: </a:t>
            </a:r>
          </a:p>
          <a:p>
            <a:pPr algn="just" eaLnBrk="1" fontAlgn="auto" hangingPunct="1">
              <a:lnSpc>
                <a:spcPct val="110000"/>
              </a:lnSpc>
              <a:defRPr/>
            </a:pPr>
            <a:r>
              <a:rPr lang="ru-RU" altLang="ru-RU" sz="1900" b="1" dirty="0" err="1">
                <a:solidFill>
                  <a:srgbClr val="002060"/>
                </a:solidFill>
                <a:latin typeface="Times New Roman" panose="02020603050405020304" pitchFamily="18" charset="0"/>
                <a:cs typeface="Times New Roman" panose="02020603050405020304" pitchFamily="18" charset="0"/>
              </a:rPr>
              <a:t>Програма</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моніторингу</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поверхневих</a:t>
            </a:r>
            <a:r>
              <a:rPr lang="ru-RU" altLang="ru-RU" sz="1900" b="1" dirty="0">
                <a:solidFill>
                  <a:srgbClr val="002060"/>
                </a:solidFill>
                <a:latin typeface="Times New Roman" panose="02020603050405020304" pitchFamily="18" charset="0"/>
                <a:cs typeface="Times New Roman" panose="02020603050405020304" pitchFamily="18" charset="0"/>
              </a:rPr>
              <a:t> вод </a:t>
            </a:r>
            <a:r>
              <a:rPr lang="ru-RU" altLang="ru-RU" sz="1900" b="1" dirty="0" err="1">
                <a:solidFill>
                  <a:srgbClr val="002060"/>
                </a:solidFill>
                <a:latin typeface="Times New Roman" panose="02020603050405020304" pitchFamily="18" charset="0"/>
                <a:cs typeface="Times New Roman" panose="02020603050405020304" pitchFamily="18" charset="0"/>
              </a:rPr>
              <a:t>включає</a:t>
            </a:r>
            <a:r>
              <a:rPr lang="ru-RU" altLang="ru-RU" sz="1900" b="1" dirty="0">
                <a:solidFill>
                  <a:srgbClr val="002060"/>
                </a:solidFill>
                <a:latin typeface="Times New Roman" panose="02020603050405020304" pitchFamily="18" charset="0"/>
                <a:cs typeface="Times New Roman" panose="02020603050405020304" pitchFamily="18" charset="0"/>
              </a:rPr>
              <a:t>:</a:t>
            </a:r>
          </a:p>
          <a:p>
            <a:pPr algn="just" eaLnBrk="1" fontAlgn="auto" hangingPunct="1">
              <a:lnSpc>
                <a:spcPct val="110000"/>
              </a:lnSpc>
              <a:defRPr/>
            </a:pPr>
            <a:r>
              <a:rPr lang="uk-UA"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поверхневі</a:t>
            </a:r>
            <a:r>
              <a:rPr lang="ru-RU" altLang="ru-RU" sz="1900" b="1" dirty="0">
                <a:solidFill>
                  <a:srgbClr val="002060"/>
                </a:solidFill>
                <a:latin typeface="Times New Roman" panose="02020603050405020304" pitchFamily="18" charset="0"/>
                <a:cs typeface="Times New Roman" panose="02020603050405020304" pitchFamily="18" charset="0"/>
              </a:rPr>
              <a:t> води, </a:t>
            </a:r>
            <a:r>
              <a:rPr lang="ru-RU" altLang="ru-RU" sz="1900" b="1" dirty="0" err="1">
                <a:solidFill>
                  <a:srgbClr val="002060"/>
                </a:solidFill>
                <a:latin typeface="Times New Roman" panose="02020603050405020304" pitchFamily="18" charset="0"/>
                <a:cs typeface="Times New Roman" panose="02020603050405020304" pitchFamily="18" charset="0"/>
              </a:rPr>
              <a:t>забір</a:t>
            </a:r>
            <a:r>
              <a:rPr lang="ru-RU" altLang="ru-RU" sz="1900" b="1" dirty="0">
                <a:solidFill>
                  <a:srgbClr val="002060"/>
                </a:solidFill>
                <a:latin typeface="Times New Roman" panose="02020603050405020304" pitchFamily="18" charset="0"/>
                <a:cs typeface="Times New Roman" panose="02020603050405020304" pitchFamily="18" charset="0"/>
              </a:rPr>
              <a:t> з </a:t>
            </a:r>
            <a:r>
              <a:rPr lang="ru-RU" altLang="ru-RU" sz="1900" b="1" dirty="0" err="1">
                <a:solidFill>
                  <a:srgbClr val="002060"/>
                </a:solidFill>
                <a:latin typeface="Times New Roman" panose="02020603050405020304" pitchFamily="18" charset="0"/>
                <a:cs typeface="Times New Roman" panose="02020603050405020304" pitchFamily="18" charset="0"/>
              </a:rPr>
              <a:t>яких</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здійснюється</a:t>
            </a:r>
            <a:r>
              <a:rPr lang="ru-RU" altLang="ru-RU" sz="1900" b="1" dirty="0">
                <a:solidFill>
                  <a:srgbClr val="002060"/>
                </a:solidFill>
                <a:latin typeface="Times New Roman" panose="02020603050405020304" pitchFamily="18" charset="0"/>
                <a:cs typeface="Times New Roman" panose="02020603050405020304" pitchFamily="18" charset="0"/>
              </a:rPr>
              <a:t> для </a:t>
            </a:r>
            <a:r>
              <a:rPr lang="ru-RU" altLang="ru-RU" sz="1900" b="1" dirty="0" err="1">
                <a:solidFill>
                  <a:srgbClr val="002060"/>
                </a:solidFill>
                <a:latin typeface="Times New Roman" panose="02020603050405020304" pitchFamily="18" charset="0"/>
                <a:cs typeface="Times New Roman" panose="02020603050405020304" pitchFamily="18" charset="0"/>
              </a:rPr>
              <a:t>задоволення</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питних</a:t>
            </a:r>
            <a:r>
              <a:rPr lang="ru-RU" altLang="ru-RU" sz="1900" b="1" dirty="0">
                <a:solidFill>
                  <a:srgbClr val="002060"/>
                </a:solidFill>
                <a:latin typeface="Times New Roman" panose="02020603050405020304" pitchFamily="18" charset="0"/>
                <a:cs typeface="Times New Roman" panose="02020603050405020304" pitchFamily="18" charset="0"/>
              </a:rPr>
              <a:t> потреб </a:t>
            </a:r>
            <a:r>
              <a:rPr lang="ru-RU" altLang="ru-RU" sz="1900" b="1" dirty="0" err="1">
                <a:solidFill>
                  <a:srgbClr val="002060"/>
                </a:solidFill>
                <a:latin typeface="Times New Roman" panose="02020603050405020304" pitchFamily="18" charset="0"/>
                <a:cs typeface="Times New Roman" panose="02020603050405020304" pitchFamily="18" charset="0"/>
              </a:rPr>
              <a:t>населення</a:t>
            </a:r>
            <a:r>
              <a:rPr lang="ru-RU" altLang="ru-RU" sz="1900" b="1" dirty="0">
                <a:solidFill>
                  <a:srgbClr val="002060"/>
                </a:solidFill>
                <a:latin typeface="Times New Roman" panose="02020603050405020304" pitchFamily="18" charset="0"/>
                <a:cs typeface="Times New Roman" panose="02020603050405020304" pitchFamily="18" charset="0"/>
              </a:rPr>
              <a:t>:  р. </a:t>
            </a:r>
            <a:r>
              <a:rPr lang="ru-RU" altLang="ru-RU" sz="1900" b="1" dirty="0" err="1">
                <a:solidFill>
                  <a:srgbClr val="002060"/>
                </a:solidFill>
                <a:latin typeface="Times New Roman" panose="02020603050405020304" pitchFamily="18" charset="0"/>
                <a:cs typeface="Times New Roman" panose="02020603050405020304" pitchFamily="18" charset="0"/>
              </a:rPr>
              <a:t>Дністер</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питний</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водозабір</a:t>
            </a:r>
            <a:r>
              <a:rPr lang="ru-RU" altLang="ru-RU" sz="1900" b="1" dirty="0">
                <a:solidFill>
                  <a:srgbClr val="002060"/>
                </a:solidFill>
                <a:latin typeface="Times New Roman" panose="02020603050405020304" pitchFamily="18" charset="0"/>
                <a:cs typeface="Times New Roman" panose="02020603050405020304" pitchFamily="18" charset="0"/>
              </a:rPr>
              <a:t> м. Одеса), р. Дунай (</a:t>
            </a:r>
            <a:r>
              <a:rPr lang="ru-RU" altLang="ru-RU" sz="1900" b="1" dirty="0" err="1">
                <a:solidFill>
                  <a:srgbClr val="002060"/>
                </a:solidFill>
                <a:latin typeface="Times New Roman" panose="02020603050405020304" pitchFamily="18" charset="0"/>
                <a:cs typeface="Times New Roman" panose="02020603050405020304" pitchFamily="18" charset="0"/>
              </a:rPr>
              <a:t>питний</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водозабір</a:t>
            </a:r>
            <a:r>
              <a:rPr lang="ru-RU" altLang="ru-RU" sz="1900" b="1" dirty="0">
                <a:solidFill>
                  <a:srgbClr val="002060"/>
                </a:solidFill>
                <a:latin typeface="Times New Roman" panose="02020603050405020304" pitchFamily="18" charset="0"/>
                <a:cs typeface="Times New Roman" panose="02020603050405020304" pitchFamily="18" charset="0"/>
              </a:rPr>
              <a:t> м. Вилкове), р. Дунай (</a:t>
            </a:r>
            <a:r>
              <a:rPr lang="ru-RU" altLang="ru-RU" sz="1900" b="1" dirty="0" err="1">
                <a:solidFill>
                  <a:srgbClr val="002060"/>
                </a:solidFill>
                <a:latin typeface="Times New Roman" panose="02020603050405020304" pitchFamily="18" charset="0"/>
                <a:cs typeface="Times New Roman" panose="02020603050405020304" pitchFamily="18" charset="0"/>
              </a:rPr>
              <a:t>питний</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водозабір</a:t>
            </a:r>
            <a:r>
              <a:rPr lang="ru-RU" altLang="ru-RU" sz="1900" b="1" dirty="0">
                <a:solidFill>
                  <a:srgbClr val="002060"/>
                </a:solidFill>
                <a:latin typeface="Times New Roman" panose="02020603050405020304" pitchFamily="18" charset="0"/>
                <a:cs typeface="Times New Roman" panose="02020603050405020304" pitchFamily="18" charset="0"/>
              </a:rPr>
              <a:t> м. </a:t>
            </a:r>
            <a:r>
              <a:rPr lang="ru-RU" altLang="ru-RU" sz="1900" b="1" dirty="0" err="1">
                <a:solidFill>
                  <a:srgbClr val="002060"/>
                </a:solidFill>
                <a:latin typeface="Times New Roman" panose="02020603050405020304" pitchFamily="18" charset="0"/>
                <a:cs typeface="Times New Roman" panose="02020603050405020304" pitchFamily="18" charset="0"/>
              </a:rPr>
              <a:t>Кілія</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водосховище</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Ялпуг</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питний</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водозабір</a:t>
            </a:r>
            <a:r>
              <a:rPr lang="ru-RU" altLang="ru-RU" sz="1900" b="1" dirty="0">
                <a:solidFill>
                  <a:srgbClr val="002060"/>
                </a:solidFill>
                <a:latin typeface="Times New Roman" panose="02020603050405020304" pitchFamily="18" charset="0"/>
                <a:cs typeface="Times New Roman" panose="02020603050405020304" pitchFamily="18" charset="0"/>
              </a:rPr>
              <a:t> м. </a:t>
            </a:r>
            <a:r>
              <a:rPr lang="ru-RU" altLang="ru-RU" sz="1900" b="1" dirty="0" err="1">
                <a:solidFill>
                  <a:srgbClr val="002060"/>
                </a:solidFill>
                <a:latin typeface="Times New Roman" panose="02020603050405020304" pitchFamily="18" charset="0"/>
                <a:cs typeface="Times New Roman" panose="02020603050405020304" pitchFamily="18" charset="0"/>
              </a:rPr>
              <a:t>Болград</a:t>
            </a:r>
            <a:r>
              <a:rPr lang="ru-RU" altLang="ru-RU" sz="1900" b="1" dirty="0">
                <a:solidFill>
                  <a:srgbClr val="002060"/>
                </a:solidFill>
                <a:latin typeface="Times New Roman" panose="02020603050405020304" pitchFamily="18" charset="0"/>
                <a:cs typeface="Times New Roman" panose="02020603050405020304" pitchFamily="18" charset="0"/>
              </a:rPr>
              <a:t>), канал Дунай-</a:t>
            </a:r>
            <a:r>
              <a:rPr lang="ru-RU" altLang="ru-RU" sz="1900" b="1" dirty="0" err="1">
                <a:solidFill>
                  <a:srgbClr val="002060"/>
                </a:solidFill>
                <a:latin typeface="Times New Roman" panose="02020603050405020304" pitchFamily="18" charset="0"/>
                <a:cs typeface="Times New Roman" panose="02020603050405020304" pitchFamily="18" charset="0"/>
              </a:rPr>
              <a:t>Сасик</a:t>
            </a:r>
            <a:r>
              <a:rPr lang="ru-RU" altLang="ru-RU" sz="1900" b="1" dirty="0">
                <a:solidFill>
                  <a:srgbClr val="002060"/>
                </a:solidFill>
                <a:latin typeface="Times New Roman" panose="02020603050405020304" pitchFamily="18" charset="0"/>
                <a:cs typeface="Times New Roman" panose="02020603050405020304" pitchFamily="18" charset="0"/>
              </a:rPr>
              <a:t>;</a:t>
            </a:r>
          </a:p>
          <a:p>
            <a:pPr algn="just" eaLnBrk="1" fontAlgn="auto" hangingPunct="1">
              <a:lnSpc>
                <a:spcPct val="110000"/>
              </a:lnSpc>
              <a:defRPr/>
            </a:pPr>
            <a:r>
              <a:rPr lang="uk-UA"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a:solidFill>
                  <a:srgbClr val="002060"/>
                </a:solidFill>
                <a:latin typeface="Times New Roman" panose="02020603050405020304" pitchFamily="18" charset="0"/>
                <a:cs typeface="Times New Roman" panose="02020603050405020304" pitchFamily="18" charset="0"/>
              </a:rPr>
              <a:t>(</a:t>
            </a:r>
            <a:r>
              <a:rPr lang="ru-RU" altLang="ru-RU" sz="1900" b="1" dirty="0" err="1">
                <a:solidFill>
                  <a:srgbClr val="002060"/>
                </a:solidFill>
                <a:latin typeface="Times New Roman" panose="02020603050405020304" pitchFamily="18" charset="0"/>
                <a:cs typeface="Times New Roman" panose="02020603050405020304" pitchFamily="18" charset="0"/>
              </a:rPr>
              <a:t>транскоронні</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ділянки</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водотоків</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визначені</a:t>
            </a:r>
            <a:r>
              <a:rPr lang="uk-UA" altLang="ru-RU" sz="1900" b="1" dirty="0">
                <a:solidFill>
                  <a:srgbClr val="002060"/>
                </a:solidFill>
                <a:latin typeface="Times New Roman" panose="02020603050405020304" pitchFamily="18" charset="0"/>
                <a:cs typeface="Times New Roman" panose="02020603050405020304" pitchFamily="18" charset="0"/>
              </a:rPr>
              <a:t> відповідно до міжурядових угод про співробітництво на транскордонних водних об'єктів (</a:t>
            </a:r>
            <a:r>
              <a:rPr lang="uk-UA" altLang="ru-RU" sz="1900" b="1" dirty="0" err="1">
                <a:solidFill>
                  <a:srgbClr val="002060"/>
                </a:solidFill>
                <a:latin typeface="Times New Roman" panose="02020603050405020304" pitchFamily="18" charset="0"/>
                <a:cs typeface="Times New Roman" panose="02020603050405020304" pitchFamily="18" charset="0"/>
              </a:rPr>
              <a:t>республ</a:t>
            </a:r>
            <a:r>
              <a:rPr lang="ru-RU" altLang="ru-RU" sz="1900" b="1" dirty="0" err="1">
                <a:solidFill>
                  <a:srgbClr val="002060"/>
                </a:solidFill>
                <a:latin typeface="Times New Roman" panose="02020603050405020304" pitchFamily="18" charset="0"/>
                <a:cs typeface="Times New Roman" panose="02020603050405020304" pitchFamily="18" charset="0"/>
              </a:rPr>
              <a:t>іка</a:t>
            </a:r>
            <a:r>
              <a:rPr lang="ru-RU" altLang="ru-RU" sz="1900" b="1" dirty="0">
                <a:solidFill>
                  <a:srgbClr val="002060"/>
                </a:solidFill>
                <a:latin typeface="Times New Roman" panose="02020603050405020304" pitchFamily="18" charset="0"/>
                <a:cs typeface="Times New Roman" panose="02020603050405020304" pitchFamily="18" charset="0"/>
              </a:rPr>
              <a:t> Молдова та  </a:t>
            </a:r>
            <a:r>
              <a:rPr lang="ru-RU" altLang="ru-RU" sz="1900" b="1" dirty="0" err="1">
                <a:solidFill>
                  <a:srgbClr val="002060"/>
                </a:solidFill>
                <a:latin typeface="Times New Roman" panose="02020603050405020304" pitchFamily="18" charset="0"/>
                <a:cs typeface="Times New Roman" panose="02020603050405020304" pitchFamily="18" charset="0"/>
              </a:rPr>
              <a:t>Румунія</a:t>
            </a:r>
            <a:r>
              <a:rPr lang="ru-RU" altLang="ru-RU" sz="1900" b="1" dirty="0">
                <a:solidFill>
                  <a:srgbClr val="002060"/>
                </a:solidFill>
                <a:latin typeface="Times New Roman" panose="02020603050405020304" pitchFamily="18" charset="0"/>
                <a:cs typeface="Times New Roman" panose="02020603050405020304" pitchFamily="18" charset="0"/>
              </a:rPr>
              <a:t>);</a:t>
            </a:r>
          </a:p>
          <a:p>
            <a:pPr algn="just" eaLnBrk="1" fontAlgn="auto" hangingPunct="1">
              <a:lnSpc>
                <a:spcPct val="110000"/>
              </a:lnSpc>
              <a:defRPr/>
            </a:pP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визначення</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i="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хімічного</a:t>
            </a:r>
            <a:r>
              <a:rPr lang="ru-RU" altLang="ru-RU" sz="1900" b="1" dirty="0">
                <a:solidFill>
                  <a:srgbClr val="002060"/>
                </a:solidFill>
                <a:latin typeface="Times New Roman" panose="02020603050405020304" pitchFamily="18" charset="0"/>
                <a:cs typeface="Times New Roman" panose="02020603050405020304" pitchFamily="18" charset="0"/>
              </a:rPr>
              <a:t> стану </a:t>
            </a:r>
            <a:r>
              <a:rPr lang="ru-RU" altLang="ru-RU" sz="1900" b="1" dirty="0" err="1">
                <a:solidFill>
                  <a:srgbClr val="002060"/>
                </a:solidFill>
                <a:latin typeface="Times New Roman" panose="02020603050405020304" pitchFamily="18" charset="0"/>
                <a:cs typeface="Times New Roman" panose="02020603050405020304" pitchFamily="18" charset="0"/>
              </a:rPr>
              <a:t>масивів</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поверхневих</a:t>
            </a:r>
            <a:r>
              <a:rPr lang="ru-RU" altLang="ru-RU" sz="1900" b="1" dirty="0">
                <a:solidFill>
                  <a:srgbClr val="002060"/>
                </a:solidFill>
                <a:latin typeface="Times New Roman" panose="02020603050405020304" pitchFamily="18" charset="0"/>
                <a:cs typeface="Times New Roman" panose="02020603050405020304" pitchFamily="18" charset="0"/>
              </a:rPr>
              <a:t> вод з </a:t>
            </a:r>
            <a:r>
              <a:rPr lang="ru-RU" altLang="ru-RU" sz="1900" b="1" dirty="0" err="1">
                <a:solidFill>
                  <a:srgbClr val="002060"/>
                </a:solidFill>
                <a:latin typeface="Times New Roman" panose="02020603050405020304" pitchFamily="18" charset="0"/>
                <a:cs typeface="Times New Roman" panose="02020603050405020304" pitchFamily="18" charset="0"/>
              </a:rPr>
              <a:t>антропогенним</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навантаженням</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дослідження</a:t>
            </a:r>
            <a:r>
              <a:rPr lang="ru-RU" altLang="ru-RU" sz="1900" b="1" dirty="0">
                <a:solidFill>
                  <a:srgbClr val="002060"/>
                </a:solidFill>
                <a:latin typeface="Times New Roman" panose="02020603050405020304" pitchFamily="18" charset="0"/>
                <a:cs typeface="Times New Roman" panose="02020603050405020304" pitchFamily="18" charset="0"/>
              </a:rPr>
              <a:t> на </a:t>
            </a:r>
            <a:r>
              <a:rPr lang="ru-RU" altLang="ru-RU" sz="1900" b="1" dirty="0" err="1">
                <a:solidFill>
                  <a:srgbClr val="002060"/>
                </a:solidFill>
                <a:latin typeface="Times New Roman" panose="02020603050405020304" pitchFamily="18" charset="0"/>
                <a:cs typeface="Times New Roman" panose="02020603050405020304" pitchFamily="18" charset="0"/>
              </a:rPr>
              <a:t>визначення</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вмісту</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пріоритетних</a:t>
            </a:r>
            <a:r>
              <a:rPr lang="ru-RU" altLang="ru-RU" sz="1900" b="1" dirty="0">
                <a:solidFill>
                  <a:srgbClr val="002060"/>
                </a:solidFill>
                <a:latin typeface="Times New Roman" panose="02020603050405020304" pitchFamily="18" charset="0"/>
                <a:cs typeface="Times New Roman" panose="02020603050405020304" pitchFamily="18" charset="0"/>
              </a:rPr>
              <a:t> та </a:t>
            </a:r>
            <a:r>
              <a:rPr lang="ru-RU" altLang="ru-RU" sz="1900" b="1" dirty="0" err="1">
                <a:solidFill>
                  <a:srgbClr val="002060"/>
                </a:solidFill>
                <a:latin typeface="Times New Roman" panose="02020603050405020304" pitchFamily="18" charset="0"/>
                <a:cs typeface="Times New Roman" panose="02020603050405020304" pitchFamily="18" charset="0"/>
              </a:rPr>
              <a:t>специфічних</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забруднюючих</a:t>
            </a:r>
            <a:r>
              <a:rPr lang="ru-RU" altLang="ru-RU" sz="1900" b="1" dirty="0">
                <a:solidFill>
                  <a:srgbClr val="002060"/>
                </a:solidFill>
                <a:latin typeface="Times New Roman" panose="02020603050405020304" pitchFamily="18" charset="0"/>
                <a:cs typeface="Times New Roman" panose="02020603050405020304" pitchFamily="18" charset="0"/>
              </a:rPr>
              <a:t> </a:t>
            </a:r>
            <a:r>
              <a:rPr lang="ru-RU" altLang="ru-RU" sz="1900" b="1" dirty="0" err="1">
                <a:solidFill>
                  <a:srgbClr val="002060"/>
                </a:solidFill>
                <a:latin typeface="Times New Roman" panose="02020603050405020304" pitchFamily="18" charset="0"/>
                <a:cs typeface="Times New Roman" panose="02020603050405020304" pitchFamily="18" charset="0"/>
              </a:rPr>
              <a:t>речовин</a:t>
            </a:r>
            <a:r>
              <a:rPr lang="ru-RU" altLang="ru-RU" sz="1900" b="1" dirty="0">
                <a:solidFill>
                  <a:srgbClr val="002060"/>
                </a:solidFill>
                <a:latin typeface="Times New Roman" panose="02020603050405020304" pitchFamily="18" charset="0"/>
                <a:cs typeface="Times New Roman" panose="02020603050405020304" pitchFamily="18" charset="0"/>
              </a:rPr>
              <a:t>). </a:t>
            </a:r>
          </a:p>
          <a:p>
            <a:pPr algn="just" eaLnBrk="1" fontAlgn="auto" hangingPunct="1">
              <a:defRPr/>
            </a:pPr>
            <a:endParaRPr lang="ru-RU" altLang="ru-RU" sz="1800" dirty="0">
              <a:solidFill>
                <a:srgbClr val="002060"/>
              </a:solidFill>
              <a:latin typeface="Times New Roman" panose="02020603050405020304" pitchFamily="18" charset="0"/>
              <a:cs typeface="Times New Roman" panose="02020603050405020304" pitchFamily="18" charset="0"/>
            </a:endParaRPr>
          </a:p>
          <a:p>
            <a:pPr eaLnBrk="1" fontAlgn="auto" hangingPunct="1">
              <a:lnSpc>
                <a:spcPct val="80000"/>
              </a:lnSpc>
              <a:defRPr/>
            </a:pPr>
            <a:endParaRPr lang="ru-RU" altLang="ru-RU" sz="1800" b="1" dirty="0">
              <a:solidFill>
                <a:schemeClr val="bg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1000"/>
                                        <p:tgtEl>
                                          <p:spTgt spid="63490"/>
                                        </p:tgtEl>
                                      </p:cBhvr>
                                    </p:animEffect>
                                    <p:anim calcmode="lin" valueType="num">
                                      <p:cBhvr>
                                        <p:cTn id="8" dur="1000" fill="hold"/>
                                        <p:tgtEl>
                                          <p:spTgt spid="63490"/>
                                        </p:tgtEl>
                                        <p:attrNameLst>
                                          <p:attrName>ppt_x</p:attrName>
                                        </p:attrNameLst>
                                      </p:cBhvr>
                                      <p:tavLst>
                                        <p:tav tm="0">
                                          <p:val>
                                            <p:strVal val="#ppt_x"/>
                                          </p:val>
                                        </p:tav>
                                        <p:tav tm="100000">
                                          <p:val>
                                            <p:strVal val="#ppt_x"/>
                                          </p:val>
                                        </p:tav>
                                      </p:tavLst>
                                    </p:anim>
                                    <p:anim calcmode="lin" valueType="num">
                                      <p:cBhvr>
                                        <p:cTn id="9" dur="1000" fill="hold"/>
                                        <p:tgtEl>
                                          <p:spTgt spid="6349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3491">
                                            <p:txEl>
                                              <p:pRg st="1" end="1"/>
                                            </p:txEl>
                                          </p:spTgt>
                                        </p:tgtEl>
                                        <p:attrNameLst>
                                          <p:attrName>style.visibility</p:attrName>
                                        </p:attrNameLst>
                                      </p:cBhvr>
                                      <p:to>
                                        <p:strVal val="visible"/>
                                      </p:to>
                                    </p:set>
                                    <p:animEffect transition="in" filter="fade">
                                      <p:cBhvr>
                                        <p:cTn id="14" dur="1000"/>
                                        <p:tgtEl>
                                          <p:spTgt spid="63491">
                                            <p:txEl>
                                              <p:pRg st="1" end="1"/>
                                            </p:txEl>
                                          </p:spTgt>
                                        </p:tgtEl>
                                      </p:cBhvr>
                                    </p:animEffect>
                                    <p:anim calcmode="lin" valueType="num">
                                      <p:cBhvr>
                                        <p:cTn id="15" dur="10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34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3491">
                                            <p:txEl>
                                              <p:pRg st="2" end="2"/>
                                            </p:txEl>
                                          </p:spTgt>
                                        </p:tgtEl>
                                        <p:attrNameLst>
                                          <p:attrName>style.visibility</p:attrName>
                                        </p:attrNameLst>
                                      </p:cBhvr>
                                      <p:to>
                                        <p:strVal val="visible"/>
                                      </p:to>
                                    </p:set>
                                    <p:animEffect transition="in" filter="fade">
                                      <p:cBhvr>
                                        <p:cTn id="21" dur="1000"/>
                                        <p:tgtEl>
                                          <p:spTgt spid="63491">
                                            <p:txEl>
                                              <p:pRg st="2" end="2"/>
                                            </p:txEl>
                                          </p:spTgt>
                                        </p:tgtEl>
                                      </p:cBhvr>
                                    </p:animEffect>
                                    <p:anim calcmode="lin" valueType="num">
                                      <p:cBhvr>
                                        <p:cTn id="22" dur="10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34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3491">
                                            <p:txEl>
                                              <p:pRg st="3" end="3"/>
                                            </p:txEl>
                                          </p:spTgt>
                                        </p:tgtEl>
                                        <p:attrNameLst>
                                          <p:attrName>style.visibility</p:attrName>
                                        </p:attrNameLst>
                                      </p:cBhvr>
                                      <p:to>
                                        <p:strVal val="visible"/>
                                      </p:to>
                                    </p:set>
                                    <p:animEffect transition="in" filter="fade">
                                      <p:cBhvr>
                                        <p:cTn id="28" dur="1000"/>
                                        <p:tgtEl>
                                          <p:spTgt spid="63491">
                                            <p:txEl>
                                              <p:pRg st="3" end="3"/>
                                            </p:txEl>
                                          </p:spTgt>
                                        </p:tgtEl>
                                      </p:cBhvr>
                                    </p:animEffect>
                                    <p:anim calcmode="lin" valueType="num">
                                      <p:cBhvr>
                                        <p:cTn id="29" dur="10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34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3491">
                                            <p:txEl>
                                              <p:pRg st="4" end="4"/>
                                            </p:txEl>
                                          </p:spTgt>
                                        </p:tgtEl>
                                        <p:attrNameLst>
                                          <p:attrName>style.visibility</p:attrName>
                                        </p:attrNameLst>
                                      </p:cBhvr>
                                      <p:to>
                                        <p:strVal val="visible"/>
                                      </p:to>
                                    </p:set>
                                    <p:animEffect transition="in" filter="fade">
                                      <p:cBhvr>
                                        <p:cTn id="35" dur="1000"/>
                                        <p:tgtEl>
                                          <p:spTgt spid="63491">
                                            <p:txEl>
                                              <p:pRg st="4" end="4"/>
                                            </p:txEl>
                                          </p:spTgt>
                                        </p:tgtEl>
                                      </p:cBhvr>
                                    </p:animEffect>
                                    <p:anim calcmode="lin" valueType="num">
                                      <p:cBhvr>
                                        <p:cTn id="36" dur="1000" fill="hold"/>
                                        <p:tgtEl>
                                          <p:spTgt spid="6349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34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3491">
                                            <p:txEl>
                                              <p:pRg st="5" end="5"/>
                                            </p:txEl>
                                          </p:spTgt>
                                        </p:tgtEl>
                                        <p:attrNameLst>
                                          <p:attrName>style.visibility</p:attrName>
                                        </p:attrNameLst>
                                      </p:cBhvr>
                                      <p:to>
                                        <p:strVal val="visible"/>
                                      </p:to>
                                    </p:set>
                                    <p:animEffect transition="in" filter="fade">
                                      <p:cBhvr>
                                        <p:cTn id="42" dur="1000"/>
                                        <p:tgtEl>
                                          <p:spTgt spid="63491">
                                            <p:txEl>
                                              <p:pRg st="5" end="5"/>
                                            </p:txEl>
                                          </p:spTgt>
                                        </p:tgtEl>
                                      </p:cBhvr>
                                    </p:animEffect>
                                    <p:anim calcmode="lin" valueType="num">
                                      <p:cBhvr>
                                        <p:cTn id="43" dur="1000" fill="hold"/>
                                        <p:tgtEl>
                                          <p:spTgt spid="6349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349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6349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Placeholder 15"/>
          <p:cNvSpPr txBox="1">
            <a:spLocks/>
          </p:cNvSpPr>
          <p:nvPr/>
        </p:nvSpPr>
        <p:spPr bwMode="auto">
          <a:xfrm>
            <a:off x="0" y="20638"/>
            <a:ext cx="9144000" cy="733425"/>
          </a:xfrm>
          <a:prstGeom prst="rect">
            <a:avLst/>
          </a:prstGeom>
          <a:noFill/>
          <a:ln w="9525">
            <a:noFill/>
            <a:miter lim="800000"/>
            <a:headEnd/>
            <a:tailEnd/>
          </a:ln>
        </p:spPr>
        <p:txBody>
          <a:bodyPr lIns="68579" tIns="34289" rIns="68579" bIns="34289" anchor="ctr"/>
          <a:lstStyle/>
          <a:p>
            <a:pPr algn="ctr" defTabSz="914400"/>
            <a:endParaRPr lang="uk-UA" altLang="ru-RU" b="1">
              <a:solidFill>
                <a:schemeClr val="bg1"/>
              </a:solidFill>
              <a:ea typeface="Arial Unicode MS" pitchFamily="34" charset="-128"/>
              <a:cs typeface="Arial Unicode MS" pitchFamily="34" charset="-128"/>
            </a:endParaRPr>
          </a:p>
        </p:txBody>
      </p:sp>
      <p:sp>
        <p:nvSpPr>
          <p:cNvPr id="41986" name="Номер слайда 1"/>
          <p:cNvSpPr txBox="1">
            <a:spLocks/>
          </p:cNvSpPr>
          <p:nvPr/>
        </p:nvSpPr>
        <p:spPr bwMode="auto">
          <a:xfrm>
            <a:off x="7439025" y="6276975"/>
            <a:ext cx="2133600" cy="365125"/>
          </a:xfrm>
          <a:prstGeom prst="rect">
            <a:avLst/>
          </a:prstGeom>
          <a:noFill/>
          <a:ln w="9525">
            <a:noFill/>
            <a:miter lim="800000"/>
            <a:headEnd/>
            <a:tailEnd/>
          </a:ln>
        </p:spPr>
        <p:txBody>
          <a:bodyPr/>
          <a:lstStyle/>
          <a:p>
            <a:pPr algn="r" defTabSz="914400"/>
            <a:endParaRPr lang="ru-RU" altLang="ru-RU" sz="1600">
              <a:solidFill>
                <a:srgbClr val="0070C0"/>
              </a:solidFill>
              <a:ea typeface="Arial Unicode MS" pitchFamily="34" charset="-128"/>
              <a:cs typeface="Arial Unicode MS" pitchFamily="34" charset="-128"/>
            </a:endParaRPr>
          </a:p>
        </p:txBody>
      </p:sp>
      <p:sp>
        <p:nvSpPr>
          <p:cNvPr id="64520" name="Прямоугольник 8"/>
          <p:cNvSpPr>
            <a:spLocks noChangeArrowheads="1"/>
          </p:cNvSpPr>
          <p:nvPr/>
        </p:nvSpPr>
        <p:spPr bwMode="auto">
          <a:xfrm>
            <a:off x="468313" y="765175"/>
            <a:ext cx="8207375" cy="1754188"/>
          </a:xfrm>
          <a:prstGeom prst="rect">
            <a:avLst/>
          </a:prstGeom>
          <a:noFill/>
          <a:ln w="9525">
            <a:noFill/>
            <a:miter lim="800000"/>
            <a:headEnd/>
            <a:tailEnd/>
          </a:ln>
        </p:spPr>
        <p:txBody>
          <a:bodyPr>
            <a:spAutoFit/>
          </a:bodyPr>
          <a:lstStyle/>
          <a:p>
            <a:pPr algn="just" defTabSz="914400"/>
            <a:r>
              <a:rPr lang="uk-UA" altLang="ru-RU" b="1" dirty="0">
                <a:solidFill>
                  <a:srgbClr val="002060"/>
                </a:solidFill>
              </a:rPr>
              <a:t>Лабораторія оснащена найсучаснішим обладнанням, яке забезпечує вимірювання пріоритетних забруднюючих речовин, фізико-хімічних показників для визначення хімічного стану масивів поверхневих вод на півдні України, у районах басейнів річки Південний Буг, річки Дністер (у межах Одеської області), річок Причорномор‘я та  у </a:t>
            </a:r>
            <a:r>
              <a:rPr lang="uk-UA" altLang="ru-RU" b="1" dirty="0" err="1">
                <a:solidFill>
                  <a:srgbClr val="002060"/>
                </a:solidFill>
              </a:rPr>
              <a:t>суббасейнах</a:t>
            </a:r>
            <a:r>
              <a:rPr lang="uk-UA" altLang="ru-RU" b="1" dirty="0">
                <a:solidFill>
                  <a:srgbClr val="002060"/>
                </a:solidFill>
              </a:rPr>
              <a:t> нижнього Дніпра та нижнього Дунаю.</a:t>
            </a:r>
            <a:endParaRPr lang="ru-RU" altLang="ru-RU" b="1" dirty="0">
              <a:solidFill>
                <a:srgbClr val="002060"/>
              </a:solidFill>
            </a:endParaRPr>
          </a:p>
        </p:txBody>
      </p:sp>
      <p:sp>
        <p:nvSpPr>
          <p:cNvPr id="64522" name="Rectangle 12"/>
          <p:cNvSpPr>
            <a:spLocks noChangeArrowheads="1"/>
          </p:cNvSpPr>
          <p:nvPr/>
        </p:nvSpPr>
        <p:spPr bwMode="auto">
          <a:xfrm>
            <a:off x="468313" y="76211"/>
            <a:ext cx="8207375" cy="830997"/>
          </a:xfrm>
          <a:prstGeom prst="rect">
            <a:avLst/>
          </a:prstGeom>
          <a:noFill/>
          <a:ln w="9525">
            <a:noFill/>
            <a:miter lim="800000"/>
            <a:headEnd/>
            <a:tailEnd/>
          </a:ln>
        </p:spPr>
        <p:txBody>
          <a:bodyPr>
            <a:spAutoFit/>
          </a:bodyPr>
          <a:lstStyle/>
          <a:p>
            <a:pPr algn="ctr" defTabSz="914400"/>
            <a:r>
              <a:rPr lang="uk-UA" altLang="ru-RU" sz="2400" b="1" dirty="0">
                <a:latin typeface="Times New Roman" pitchFamily="18" charset="0"/>
              </a:rPr>
              <a:t>ЛАБОРАТОРІЯ МОНІТОРИНГУ ВОД ПІВДЕННОГО РЕГІОНУ</a:t>
            </a:r>
            <a:endParaRPr lang="ru-RU" altLang="ru-RU" sz="2400" b="1" dirty="0">
              <a:latin typeface="Times New Roman" pitchFamily="18" charset="0"/>
            </a:endParaRPr>
          </a:p>
        </p:txBody>
      </p:sp>
      <p:pic>
        <p:nvPicPr>
          <p:cNvPr id="41993" name="Рисунок 8" descr="20240514_122111.jpg"/>
          <p:cNvPicPr>
            <a:picLocks noChangeAspect="1"/>
          </p:cNvPicPr>
          <p:nvPr/>
        </p:nvPicPr>
        <p:blipFill>
          <a:blip r:embed="rId2"/>
          <a:srcRect/>
          <a:stretch>
            <a:fillRect/>
          </a:stretch>
        </p:blipFill>
        <p:spPr bwMode="auto">
          <a:xfrm>
            <a:off x="3549650" y="4502150"/>
            <a:ext cx="2530475" cy="1592263"/>
          </a:xfrm>
          <a:prstGeom prst="rect">
            <a:avLst/>
          </a:prstGeom>
          <a:noFill/>
          <a:ln w="9525">
            <a:noFill/>
            <a:miter lim="800000"/>
            <a:headEnd/>
            <a:tailEnd/>
          </a:ln>
        </p:spPr>
      </p:pic>
      <p:pic>
        <p:nvPicPr>
          <p:cNvPr id="41994" name="Рисунок 9" descr="20240124_143300.jpg"/>
          <p:cNvPicPr>
            <a:picLocks noChangeAspect="1"/>
          </p:cNvPicPr>
          <p:nvPr/>
        </p:nvPicPr>
        <p:blipFill>
          <a:blip r:embed="rId3"/>
          <a:srcRect/>
          <a:stretch>
            <a:fillRect/>
          </a:stretch>
        </p:blipFill>
        <p:spPr bwMode="auto">
          <a:xfrm>
            <a:off x="285750" y="2500313"/>
            <a:ext cx="2759075" cy="1576387"/>
          </a:xfrm>
          <a:prstGeom prst="rect">
            <a:avLst/>
          </a:prstGeom>
          <a:noFill/>
          <a:ln w="9525">
            <a:noFill/>
            <a:miter lim="800000"/>
            <a:headEnd/>
            <a:tailEnd/>
          </a:ln>
        </p:spPr>
      </p:pic>
      <p:pic>
        <p:nvPicPr>
          <p:cNvPr id="41995" name="Рисунок 12" descr="20240124_143109.jpg"/>
          <p:cNvPicPr>
            <a:picLocks noChangeAspect="1"/>
          </p:cNvPicPr>
          <p:nvPr/>
        </p:nvPicPr>
        <p:blipFill>
          <a:blip r:embed="rId4"/>
          <a:srcRect/>
          <a:stretch>
            <a:fillRect/>
          </a:stretch>
        </p:blipFill>
        <p:spPr bwMode="auto">
          <a:xfrm>
            <a:off x="285750" y="4464050"/>
            <a:ext cx="2759075" cy="1576388"/>
          </a:xfrm>
          <a:prstGeom prst="rect">
            <a:avLst/>
          </a:prstGeom>
          <a:noFill/>
          <a:ln w="9525">
            <a:noFill/>
            <a:miter lim="800000"/>
            <a:headEnd/>
            <a:tailEnd/>
          </a:ln>
        </p:spPr>
      </p:pic>
      <p:pic>
        <p:nvPicPr>
          <p:cNvPr id="14" name="Picture 3" descr="C:\Users\User037\Desktop\185400706_4282571198459801_7075632909417018780_n.jpg"/>
          <p:cNvPicPr>
            <a:picLocks noChangeAspect="1" noChangeArrowheads="1"/>
          </p:cNvPicPr>
          <p:nvPr/>
        </p:nvPicPr>
        <p:blipFill>
          <a:blip r:embed="rId5"/>
          <a:srcRect/>
          <a:stretch>
            <a:fillRect/>
          </a:stretch>
        </p:blipFill>
        <p:spPr bwMode="auto">
          <a:xfrm>
            <a:off x="6324600" y="2546350"/>
            <a:ext cx="2640013" cy="3525838"/>
          </a:xfrm>
          <a:prstGeom prst="rect">
            <a:avLst/>
          </a:prstGeom>
          <a:noFill/>
          <a:ln w="9525">
            <a:noFill/>
            <a:miter lim="800000"/>
            <a:headEnd/>
            <a:tailEnd/>
          </a:ln>
        </p:spPr>
      </p:pic>
      <p:pic>
        <p:nvPicPr>
          <p:cNvPr id="15" name="Рисунок 6" descr="C:\Users\Natalya\Desktop\прибор.png"/>
          <p:cNvPicPr>
            <a:picLocks noChangeAspect="1" noChangeArrowheads="1"/>
          </p:cNvPicPr>
          <p:nvPr/>
        </p:nvPicPr>
        <p:blipFill>
          <a:blip r:embed="rId6"/>
          <a:srcRect/>
          <a:stretch>
            <a:fillRect/>
          </a:stretch>
        </p:blipFill>
        <p:spPr bwMode="auto">
          <a:xfrm>
            <a:off x="3484563" y="2546350"/>
            <a:ext cx="2614612" cy="1566863"/>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ageCurlDoubl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522"/>
                                        </p:tgtEl>
                                        <p:attrNameLst>
                                          <p:attrName>style.visibility</p:attrName>
                                        </p:attrNameLst>
                                      </p:cBhvr>
                                      <p:to>
                                        <p:strVal val="visible"/>
                                      </p:to>
                                    </p:set>
                                    <p:animEffect transition="in" filter="fade">
                                      <p:cBhvr>
                                        <p:cTn id="7" dur="1000"/>
                                        <p:tgtEl>
                                          <p:spTgt spid="64522"/>
                                        </p:tgtEl>
                                      </p:cBhvr>
                                    </p:animEffect>
                                    <p:anim calcmode="lin" valueType="num">
                                      <p:cBhvr>
                                        <p:cTn id="8" dur="1000" fill="hold"/>
                                        <p:tgtEl>
                                          <p:spTgt spid="64522"/>
                                        </p:tgtEl>
                                        <p:attrNameLst>
                                          <p:attrName>ppt_x</p:attrName>
                                        </p:attrNameLst>
                                      </p:cBhvr>
                                      <p:tavLst>
                                        <p:tav tm="0">
                                          <p:val>
                                            <p:strVal val="#ppt_x"/>
                                          </p:val>
                                        </p:tav>
                                        <p:tav tm="100000">
                                          <p:val>
                                            <p:strVal val="#ppt_x"/>
                                          </p:val>
                                        </p:tav>
                                      </p:tavLst>
                                    </p:anim>
                                    <p:anim calcmode="lin" valueType="num">
                                      <p:cBhvr>
                                        <p:cTn id="9" dur="1000" fill="hold"/>
                                        <p:tgtEl>
                                          <p:spTgt spid="645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520"/>
                                        </p:tgtEl>
                                        <p:attrNameLst>
                                          <p:attrName>style.visibility</p:attrName>
                                        </p:attrNameLst>
                                      </p:cBhvr>
                                      <p:to>
                                        <p:strVal val="visible"/>
                                      </p:to>
                                    </p:set>
                                    <p:animEffect transition="in" filter="fade">
                                      <p:cBhvr>
                                        <p:cTn id="14" dur="1000"/>
                                        <p:tgtEl>
                                          <p:spTgt spid="64520"/>
                                        </p:tgtEl>
                                      </p:cBhvr>
                                    </p:animEffect>
                                    <p:anim calcmode="lin" valueType="num">
                                      <p:cBhvr>
                                        <p:cTn id="15" dur="1000" fill="hold"/>
                                        <p:tgtEl>
                                          <p:spTgt spid="64520"/>
                                        </p:tgtEl>
                                        <p:attrNameLst>
                                          <p:attrName>ppt_x</p:attrName>
                                        </p:attrNameLst>
                                      </p:cBhvr>
                                      <p:tavLst>
                                        <p:tav tm="0">
                                          <p:val>
                                            <p:strVal val="#ppt_x"/>
                                          </p:val>
                                        </p:tav>
                                        <p:tav tm="100000">
                                          <p:val>
                                            <p:strVal val="#ppt_x"/>
                                          </p:val>
                                        </p:tav>
                                      </p:tavLst>
                                    </p:anim>
                                    <p:anim calcmode="lin" valueType="num">
                                      <p:cBhvr>
                                        <p:cTn id="16" dur="1000" fill="hold"/>
                                        <p:tgtEl>
                                          <p:spTgt spid="645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0" grpId="0"/>
      <p:bldP spid="645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B5D22-1545-4CF0-83EC-7CAD53E6C25D}"/>
              </a:ext>
            </a:extLst>
          </p:cNvPr>
          <p:cNvSpPr>
            <a:spLocks noGrp="1" noChangeArrowheads="1"/>
          </p:cNvSpPr>
          <p:nvPr>
            <p:ph idx="1"/>
          </p:nvPr>
        </p:nvSpPr>
        <p:spPr>
          <a:xfrm>
            <a:off x="179512" y="1700808"/>
            <a:ext cx="8500020" cy="4968552"/>
          </a:xfrm>
        </p:spPr>
        <p:txBody>
          <a:bodyPr>
            <a:normAutofit fontScale="77500" lnSpcReduction="20000"/>
          </a:bodyPr>
          <a:lstStyle/>
          <a:p>
            <a:r>
              <a:rPr lang="uk-UA" altLang="ru-RU" sz="2900" dirty="0">
                <a:solidFill>
                  <a:srgbClr val="002060"/>
                </a:solidFill>
                <a:latin typeface="Times New Roman" panose="02020603050405020304" pitchFamily="18" charset="0"/>
                <a:cs typeface="Times New Roman" panose="02020603050405020304" pitchFamily="18" charset="0"/>
              </a:rPr>
              <a:t>	</a:t>
            </a:r>
            <a:r>
              <a:rPr lang="uk-UA" dirty="0">
                <a:solidFill>
                  <a:schemeClr val="bg1"/>
                </a:solidFill>
                <a:latin typeface="Times New Roman" panose="02020603050405020304" pitchFamily="18" charset="0"/>
                <a:cs typeface="Times New Roman" panose="02020603050405020304" pitchFamily="18" charset="0"/>
              </a:rPr>
              <a:t>За період з червня 2024 року по червень 2025 року Лабораторією вод Південного регіону  було проведені дослідження </a:t>
            </a:r>
            <a:r>
              <a:rPr lang="uk-UA" b="1" dirty="0">
                <a:solidFill>
                  <a:schemeClr val="bg1"/>
                </a:solidFill>
                <a:latin typeface="Times New Roman" panose="02020603050405020304" pitchFamily="18" charset="0"/>
                <a:cs typeface="Times New Roman" panose="02020603050405020304" pitchFamily="18" charset="0"/>
              </a:rPr>
              <a:t>624 зразків власного відбору</a:t>
            </a:r>
            <a:r>
              <a:rPr lang="uk-UA" dirty="0">
                <a:solidFill>
                  <a:schemeClr val="bg1"/>
                </a:solidFill>
                <a:latin typeface="Times New Roman" panose="02020603050405020304" pitchFamily="18" charset="0"/>
                <a:cs typeface="Times New Roman" panose="02020603050405020304" pitchFamily="18" charset="0"/>
              </a:rPr>
              <a:t> (Одеська обл.), а також </a:t>
            </a:r>
            <a:r>
              <a:rPr lang="uk-UA" b="1" dirty="0">
                <a:solidFill>
                  <a:schemeClr val="bg1"/>
                </a:solidFill>
                <a:latin typeface="Times New Roman" panose="02020603050405020304" pitchFamily="18" charset="0"/>
                <a:cs typeface="Times New Roman" panose="02020603050405020304" pitchFamily="18" charset="0"/>
              </a:rPr>
              <a:t>4 зразки сумісного відбору</a:t>
            </a:r>
            <a:r>
              <a:rPr lang="uk-UA" dirty="0">
                <a:solidFill>
                  <a:schemeClr val="bg1"/>
                </a:solidFill>
                <a:latin typeface="Times New Roman" panose="02020603050405020304" pitchFamily="18" charset="0"/>
                <a:cs typeface="Times New Roman" panose="02020603050405020304" pitchFamily="18" charset="0"/>
              </a:rPr>
              <a:t> з колегами з республіки Молдова та </a:t>
            </a:r>
            <a:r>
              <a:rPr lang="uk-UA" b="1" dirty="0">
                <a:solidFill>
                  <a:schemeClr val="bg1"/>
                </a:solidFill>
                <a:latin typeface="Times New Roman" panose="02020603050405020304" pitchFamily="18" charset="0"/>
                <a:cs typeface="Times New Roman" panose="02020603050405020304" pitchFamily="18" charset="0"/>
              </a:rPr>
              <a:t>984 проби</a:t>
            </a:r>
            <a:r>
              <a:rPr lang="uk-UA" dirty="0">
                <a:solidFill>
                  <a:schemeClr val="bg1"/>
                </a:solidFill>
                <a:latin typeface="Times New Roman" panose="02020603050405020304" pitchFamily="18" charset="0"/>
                <a:cs typeface="Times New Roman" panose="02020603050405020304" pitchFamily="18" charset="0"/>
              </a:rPr>
              <a:t> з Миколаївської, Дніпропетровської, Кіровоградської, Вінницької, Хмельницької, та Черкаської областей. По Одеській області були досліджені зразки фізико – хімічним методом на </a:t>
            </a:r>
            <a:r>
              <a:rPr lang="uk-UA" b="1" dirty="0">
                <a:solidFill>
                  <a:schemeClr val="bg1"/>
                </a:solidFill>
                <a:latin typeface="Times New Roman" panose="02020603050405020304" pitchFamily="18" charset="0"/>
                <a:cs typeface="Times New Roman" panose="02020603050405020304" pitchFamily="18" charset="0"/>
              </a:rPr>
              <a:t>8176 показників</a:t>
            </a:r>
            <a:r>
              <a:rPr lang="uk-UA" dirty="0">
                <a:solidFill>
                  <a:schemeClr val="bg1"/>
                </a:solidFill>
                <a:latin typeface="Times New Roman" panose="02020603050405020304" pitchFamily="18" charset="0"/>
                <a:cs typeface="Times New Roman" panose="02020603050405020304" pitchFamily="18" charset="0"/>
              </a:rPr>
              <a:t>. Методом хроматографії та спектрометрії </a:t>
            </a:r>
            <a:r>
              <a:rPr lang="uk-UA" b="1" dirty="0">
                <a:solidFill>
                  <a:schemeClr val="bg1"/>
                </a:solidFill>
                <a:latin typeface="Times New Roman" panose="02020603050405020304" pitchFamily="18" charset="0"/>
                <a:cs typeface="Times New Roman" panose="02020603050405020304" pitchFamily="18" charset="0"/>
              </a:rPr>
              <a:t>40560 проб на 65 показника</a:t>
            </a:r>
            <a:r>
              <a:rPr lang="uk-UA" dirty="0">
                <a:solidFill>
                  <a:schemeClr val="bg1"/>
                </a:solidFill>
                <a:latin typeface="Times New Roman" panose="02020603050405020304" pitchFamily="18" charset="0"/>
                <a:cs typeface="Times New Roman" panose="02020603050405020304" pitchFamily="18" charset="0"/>
              </a:rPr>
              <a:t> на важкі метали та пестициди. </a:t>
            </a:r>
          </a:p>
          <a:p>
            <a:r>
              <a:rPr lang="uk-UA" dirty="0">
                <a:solidFill>
                  <a:schemeClr val="bg1"/>
                </a:solidFill>
                <a:latin typeface="Times New Roman" panose="02020603050405020304" pitchFamily="18" charset="0"/>
                <a:cs typeface="Times New Roman" panose="02020603050405020304" pitchFamily="18" charset="0"/>
              </a:rPr>
              <a:t>З інших областей методом хроматографії та спектрометрії проведені </a:t>
            </a:r>
            <a:r>
              <a:rPr lang="uk-UA" b="1" dirty="0">
                <a:solidFill>
                  <a:schemeClr val="bg1"/>
                </a:solidFill>
                <a:latin typeface="Times New Roman" panose="02020603050405020304" pitchFamily="18" charset="0"/>
                <a:cs typeface="Times New Roman" panose="02020603050405020304" pitchFamily="18" charset="0"/>
              </a:rPr>
              <a:t>дослідження 63960 проб на 65 показників</a:t>
            </a:r>
            <a:r>
              <a:rPr lang="uk-UA" dirty="0">
                <a:solidFill>
                  <a:schemeClr val="bg1"/>
                </a:solidFill>
                <a:latin typeface="Times New Roman" panose="02020603050405020304" pitchFamily="18" charset="0"/>
                <a:cs typeface="Times New Roman" panose="02020603050405020304" pitchFamily="18" charset="0"/>
              </a:rPr>
              <a:t> на важкі метали та пестициди.</a:t>
            </a:r>
          </a:p>
          <a:p>
            <a:r>
              <a:rPr lang="uk-UA" dirty="0">
                <a:solidFill>
                  <a:schemeClr val="bg1"/>
                </a:solidFill>
                <a:latin typeface="Times New Roman" panose="02020603050405020304" pitchFamily="18" charset="0"/>
                <a:cs typeface="Times New Roman" panose="02020603050405020304" pitchFamily="18" charset="0"/>
              </a:rPr>
              <a:t> Результати були розміщені на сайті </a:t>
            </a:r>
            <a:r>
              <a:rPr lang="uk-UA" dirty="0" err="1">
                <a:solidFill>
                  <a:schemeClr val="bg1"/>
                </a:solidFill>
                <a:latin typeface="Times New Roman" panose="02020603050405020304" pitchFamily="18" charset="0"/>
                <a:cs typeface="Times New Roman" panose="02020603050405020304" pitchFamily="18" charset="0"/>
              </a:rPr>
              <a:t>Держводагенства</a:t>
            </a:r>
            <a:r>
              <a:rPr lang="uk-UA" dirty="0">
                <a:solidFill>
                  <a:schemeClr val="bg1"/>
                </a:solidFill>
                <a:latin typeface="Times New Roman" panose="02020603050405020304" pitchFamily="18" charset="0"/>
                <a:cs typeface="Times New Roman" panose="02020603050405020304" pitchFamily="18" charset="0"/>
              </a:rPr>
              <a:t> в програмі «Моніторинг та екологічна оцінка водних ресурсів України ». </a:t>
            </a:r>
          </a:p>
          <a:p>
            <a:r>
              <a:rPr lang="uk-UA" dirty="0">
                <a:solidFill>
                  <a:schemeClr val="bg1"/>
                </a:solidFill>
                <a:latin typeface="Times New Roman" panose="02020603050405020304" pitchFamily="18" charset="0"/>
                <a:cs typeface="Times New Roman" panose="02020603050405020304" pitchFamily="18" charset="0"/>
              </a:rPr>
              <a:t>Також спеціалісти лабораторії пройшли курс підвищення кваліфікації з відбору та зберіганню проб води відповідно до вимог </a:t>
            </a:r>
            <a:r>
              <a:rPr lang="uk-UA" b="1" dirty="0">
                <a:solidFill>
                  <a:schemeClr val="bg1"/>
                </a:solidFill>
                <a:latin typeface="Times New Roman" panose="02020603050405020304" pitchFamily="18" charset="0"/>
                <a:cs typeface="Times New Roman" panose="02020603050405020304" pitchFamily="18" charset="0"/>
              </a:rPr>
              <a:t>ДСТУ ISO/IEC 17025:2019 </a:t>
            </a:r>
            <a:r>
              <a:rPr lang="uk-UA" dirty="0">
                <a:solidFill>
                  <a:schemeClr val="bg1"/>
                </a:solidFill>
                <a:latin typeface="Times New Roman" panose="02020603050405020304" pitchFamily="18" charset="0"/>
                <a:cs typeface="Times New Roman" panose="02020603050405020304" pitchFamily="18" charset="0"/>
              </a:rPr>
              <a:t>для виїзду працівниками лабораторії на місця відбору проб води мобільною лабораторією.</a:t>
            </a:r>
          </a:p>
          <a:p>
            <a:r>
              <a:rPr lang="uk-UA" dirty="0">
                <a:solidFill>
                  <a:schemeClr val="bg1"/>
                </a:solidFill>
                <a:latin typeface="Times New Roman" panose="02020603050405020304" pitchFamily="18" charset="0"/>
                <a:cs typeface="Times New Roman" panose="02020603050405020304" pitchFamily="18" charset="0"/>
              </a:rPr>
              <a:t>Також 31.12.2024р підготовлений та надісланий комплект документів на первинну акредитацію до Національного агентства з акредитації України згідно випробувальних та калібрувальних лабораторій – </a:t>
            </a:r>
            <a:r>
              <a:rPr lang="uk-UA" b="1" dirty="0">
                <a:solidFill>
                  <a:schemeClr val="bg1"/>
                </a:solidFill>
                <a:latin typeface="Times New Roman" panose="02020603050405020304" pitchFamily="18" charset="0"/>
                <a:cs typeface="Times New Roman" panose="02020603050405020304" pitchFamily="18" charset="0"/>
              </a:rPr>
              <a:t>ДСТУ </a:t>
            </a:r>
            <a:r>
              <a:rPr lang="ru-RU" b="1" dirty="0">
                <a:solidFill>
                  <a:schemeClr val="bg1"/>
                </a:solidFill>
                <a:latin typeface="Times New Roman" panose="02020603050405020304" pitchFamily="18" charset="0"/>
                <a:cs typeface="Times New Roman" panose="02020603050405020304" pitchFamily="18" charset="0"/>
              </a:rPr>
              <a:t>EN ISO</a:t>
            </a:r>
            <a:r>
              <a:rPr lang="uk-UA" b="1" dirty="0">
                <a:solidFill>
                  <a:schemeClr val="bg1"/>
                </a:solidFill>
                <a:latin typeface="Times New Roman" panose="02020603050405020304" pitchFamily="18" charset="0"/>
                <a:cs typeface="Times New Roman" panose="02020603050405020304" pitchFamily="18" charset="0"/>
              </a:rPr>
              <a:t>/</a:t>
            </a:r>
            <a:r>
              <a:rPr lang="ru-RU" b="1" dirty="0">
                <a:solidFill>
                  <a:schemeClr val="bg1"/>
                </a:solidFill>
                <a:latin typeface="Times New Roman" panose="02020603050405020304" pitchFamily="18" charset="0"/>
                <a:cs typeface="Times New Roman" panose="02020603050405020304" pitchFamily="18" charset="0"/>
              </a:rPr>
              <a:t>IEC</a:t>
            </a:r>
            <a:r>
              <a:rPr lang="uk-UA" b="1" dirty="0">
                <a:solidFill>
                  <a:schemeClr val="bg1"/>
                </a:solidFill>
                <a:latin typeface="Times New Roman" panose="02020603050405020304" pitchFamily="18" charset="0"/>
                <a:cs typeface="Times New Roman" panose="02020603050405020304" pitchFamily="18" charset="0"/>
              </a:rPr>
              <a:t> 17025:2019. 21.03.2024 р. 29.04.2025 р. </a:t>
            </a:r>
            <a:r>
              <a:rPr lang="uk-UA" dirty="0">
                <a:solidFill>
                  <a:schemeClr val="bg1"/>
                </a:solidFill>
                <a:latin typeface="Times New Roman" panose="02020603050405020304" pitchFamily="18" charset="0"/>
                <a:cs typeface="Times New Roman" panose="02020603050405020304" pitchFamily="18" charset="0"/>
              </a:rPr>
              <a:t>отримали рішення про результати акту аналізу документів на проведення коригувальних дій на відповідність вимогам </a:t>
            </a:r>
            <a:r>
              <a:rPr lang="uk-UA" b="1" dirty="0">
                <a:solidFill>
                  <a:schemeClr val="bg1"/>
                </a:solidFill>
                <a:latin typeface="Times New Roman" panose="02020603050405020304" pitchFamily="18" charset="0"/>
                <a:cs typeface="Times New Roman" panose="02020603050405020304" pitchFamily="18" charset="0"/>
              </a:rPr>
              <a:t>ДСТУ </a:t>
            </a:r>
            <a:r>
              <a:rPr lang="ru-RU" b="1" dirty="0">
                <a:solidFill>
                  <a:schemeClr val="bg1"/>
                </a:solidFill>
                <a:latin typeface="Times New Roman" panose="02020603050405020304" pitchFamily="18" charset="0"/>
                <a:cs typeface="Times New Roman" panose="02020603050405020304" pitchFamily="18" charset="0"/>
              </a:rPr>
              <a:t>EN ISO</a:t>
            </a:r>
            <a:r>
              <a:rPr lang="uk-UA" b="1" dirty="0">
                <a:solidFill>
                  <a:schemeClr val="bg1"/>
                </a:solidFill>
                <a:latin typeface="Times New Roman" panose="02020603050405020304" pitchFamily="18" charset="0"/>
                <a:cs typeface="Times New Roman" panose="02020603050405020304" pitchFamily="18" charset="0"/>
              </a:rPr>
              <a:t>/</a:t>
            </a:r>
            <a:r>
              <a:rPr lang="ru-RU" b="1" dirty="0">
                <a:solidFill>
                  <a:schemeClr val="bg1"/>
                </a:solidFill>
                <a:latin typeface="Times New Roman" panose="02020603050405020304" pitchFamily="18" charset="0"/>
                <a:cs typeface="Times New Roman" panose="02020603050405020304" pitchFamily="18" charset="0"/>
              </a:rPr>
              <a:t>IEC</a:t>
            </a:r>
            <a:r>
              <a:rPr lang="uk-UA" b="1" dirty="0">
                <a:solidFill>
                  <a:schemeClr val="bg1"/>
                </a:solidFill>
                <a:latin typeface="Times New Roman" panose="02020603050405020304" pitchFamily="18" charset="0"/>
                <a:cs typeface="Times New Roman" panose="02020603050405020304" pitchFamily="18" charset="0"/>
              </a:rPr>
              <a:t> 17025:2019.</a:t>
            </a:r>
          </a:p>
          <a:p>
            <a:r>
              <a:rPr lang="uk-UA" b="1" dirty="0">
                <a:solidFill>
                  <a:schemeClr val="bg1"/>
                </a:solidFill>
                <a:latin typeface="Times New Roman" panose="02020603050405020304" pitchFamily="18" charset="0"/>
                <a:cs typeface="Times New Roman" panose="02020603050405020304" pitchFamily="18" charset="0"/>
              </a:rPr>
              <a:t>Отримали «</a:t>
            </a:r>
            <a:r>
              <a:rPr lang="uk-UA" b="1" dirty="0" err="1">
                <a:solidFill>
                  <a:schemeClr val="bg1"/>
                </a:solidFill>
                <a:latin typeface="Times New Roman" panose="02020603050405020304" pitchFamily="18" charset="0"/>
                <a:cs typeface="Times New Roman" panose="02020603050405020304" pitchFamily="18" charset="0"/>
              </a:rPr>
              <a:t>Свідотство</a:t>
            </a:r>
            <a:r>
              <a:rPr lang="uk-UA" b="1" dirty="0">
                <a:solidFill>
                  <a:schemeClr val="bg1"/>
                </a:solidFill>
                <a:latin typeface="Times New Roman" panose="02020603050405020304" pitchFamily="18" charset="0"/>
                <a:cs typeface="Times New Roman" panose="02020603050405020304" pitchFamily="18" charset="0"/>
              </a:rPr>
              <a:t>  про визнання технічної компетентності» ДП «</a:t>
            </a:r>
            <a:r>
              <a:rPr lang="uk-UA" b="1" dirty="0" err="1">
                <a:solidFill>
                  <a:schemeClr val="bg1"/>
                </a:solidFill>
                <a:latin typeface="Times New Roman" panose="02020603050405020304" pitchFamily="18" charset="0"/>
                <a:cs typeface="Times New Roman" panose="02020603050405020304" pitchFamily="18" charset="0"/>
              </a:rPr>
              <a:t>Укрводсервісу</a:t>
            </a:r>
            <a:r>
              <a:rPr lang="uk-UA" b="1" dirty="0">
                <a:solidFill>
                  <a:schemeClr val="bg1"/>
                </a:solidFill>
                <a:latin typeface="Times New Roman" panose="02020603050405020304" pitchFamily="18" charset="0"/>
                <a:cs typeface="Times New Roman" panose="02020603050405020304" pitchFamily="18" charset="0"/>
              </a:rPr>
              <a:t>»</a:t>
            </a:r>
          </a:p>
          <a:p>
            <a:pPr>
              <a:buFontTx/>
              <a:buNone/>
            </a:pPr>
            <a:endParaRPr lang="ru-RU" altLang="uk-UA" sz="3200" b="1" dirty="0">
              <a:solidFill>
                <a:schemeClr val="bg1"/>
              </a:solidFill>
              <a:latin typeface="Times New Roman" panose="02020603050405020304" pitchFamily="18" charset="0"/>
            </a:endParaRPr>
          </a:p>
          <a:p>
            <a:pPr marL="0" indent="0" algn="just" eaLnBrk="1" hangingPunct="1">
              <a:lnSpc>
                <a:spcPct val="90000"/>
              </a:lnSpc>
              <a:buNone/>
            </a:pPr>
            <a:endParaRPr lang="en-US" altLang="ru-RU" sz="1600" dirty="0">
              <a:solidFill>
                <a:srgbClr val="FF0000"/>
              </a:solidFill>
              <a:latin typeface="Times New Roman" panose="02020603050405020304" pitchFamily="18" charset="0"/>
            </a:endParaRPr>
          </a:p>
        </p:txBody>
      </p:sp>
      <p:sp>
        <p:nvSpPr>
          <p:cNvPr id="7" name="Rectangle 2"/>
          <p:cNvSpPr>
            <a:spLocks noGrp="1" noChangeArrowheads="1"/>
          </p:cNvSpPr>
          <p:nvPr>
            <p:ph type="title"/>
          </p:nvPr>
        </p:nvSpPr>
        <p:spPr>
          <a:xfrm>
            <a:off x="399007" y="116632"/>
            <a:ext cx="8424863" cy="1152128"/>
          </a:xfrm>
        </p:spPr>
        <p:txBody>
          <a:bodyPr>
            <a:noAutofit/>
          </a:bodyPr>
          <a:lstStyle/>
          <a:p>
            <a:pPr algn="ctr"/>
            <a:r>
              <a:rPr lang="uk-UA" sz="2400" b="1" dirty="0" err="1">
                <a:latin typeface="Times New Roman" panose="02020603050405020304" pitchFamily="18" charset="0"/>
                <a:cs typeface="Times New Roman" panose="02020603050405020304" pitchFamily="18" charset="0"/>
              </a:rPr>
              <a:t>лабораторіЯ</a:t>
            </a:r>
            <a:r>
              <a:rPr lang="uk-UA" sz="2400" b="1" dirty="0">
                <a:latin typeface="Times New Roman" panose="02020603050405020304" pitchFamily="18" charset="0"/>
                <a:cs typeface="Times New Roman" panose="02020603050405020304" pitchFamily="18" charset="0"/>
              </a:rPr>
              <a:t> </a:t>
            </a:r>
            <a:br>
              <a:rPr lang="uk-UA" sz="2400" b="1" dirty="0">
                <a:latin typeface="Times New Roman" panose="02020603050405020304" pitchFamily="18" charset="0"/>
                <a:cs typeface="Times New Roman" panose="02020603050405020304" pitchFamily="18" charset="0"/>
              </a:rPr>
            </a:br>
            <a:r>
              <a:rPr lang="uk-UA" sz="2400" b="1" dirty="0">
                <a:latin typeface="Times New Roman" panose="02020603050405020304" pitchFamily="18" charset="0"/>
                <a:cs typeface="Times New Roman" panose="02020603050405020304" pitchFamily="18" charset="0"/>
              </a:rPr>
              <a:t>моніторингу вод</a:t>
            </a:r>
            <a:br>
              <a:rPr lang="uk-UA" sz="2400" b="1" dirty="0">
                <a:latin typeface="Times New Roman" panose="02020603050405020304" pitchFamily="18" charset="0"/>
                <a:cs typeface="Times New Roman" panose="02020603050405020304" pitchFamily="18" charset="0"/>
              </a:rPr>
            </a:br>
            <a:r>
              <a:rPr lang="uk-UA" sz="2400" b="1" dirty="0">
                <a:latin typeface="Times New Roman" panose="02020603050405020304" pitchFamily="18" charset="0"/>
                <a:cs typeface="Times New Roman" panose="02020603050405020304" pitchFamily="18" charset="0"/>
              </a:rPr>
              <a:t> Південного регіону </a:t>
            </a:r>
            <a:endParaRPr lang="ru-RU" altLang="uk-UA"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810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395288" y="138113"/>
            <a:ext cx="8499475" cy="3065462"/>
          </a:xfrm>
        </p:spPr>
        <p:txBody>
          <a:bodyPr rtlCol="0">
            <a:normAutofit fontScale="62500" lnSpcReduction="20000"/>
          </a:bodyPr>
          <a:lstStyle/>
          <a:p>
            <a:pPr marL="0" indent="0" algn="just" eaLnBrk="1" fontAlgn="auto" hangingPunct="1">
              <a:lnSpc>
                <a:spcPct val="90000"/>
              </a:lnSpc>
              <a:buFont typeface="Wingdings 3" pitchFamily="18" charset="2"/>
              <a:buNone/>
              <a:defRPr/>
            </a:pPr>
            <a:r>
              <a:rPr lang="uk-UA" altLang="ru-RU" sz="2900" dirty="0">
                <a:solidFill>
                  <a:srgbClr val="002060"/>
                </a:solidFill>
                <a:latin typeface="Times New Roman" panose="02020603050405020304" pitchFamily="18" charset="0"/>
              </a:rPr>
              <a:t>	</a:t>
            </a:r>
            <a:r>
              <a:rPr lang="uk-UA" altLang="ru-RU" sz="2900" b="1" dirty="0">
                <a:solidFill>
                  <a:srgbClr val="002060"/>
                </a:solidFill>
                <a:latin typeface="Times New Roman" panose="02020603050405020304" pitchFamily="18" charset="0"/>
              </a:rPr>
              <a:t>Для забезпечення належного рівня безпеки споруд та інженерних мереж, з метою своєчасного запобігання виникненню і ефективного реагування на надзвичайні ситуації техногенного та природного характеру, пов’язані з водним фактором щоденно проводиться моніторинг ситуації на водогосподарських об’єктах на території Одеської області</a:t>
            </a:r>
          </a:p>
          <a:p>
            <a:pPr marL="0" indent="0" algn="just" eaLnBrk="1" fontAlgn="auto" hangingPunct="1">
              <a:lnSpc>
                <a:spcPct val="90000"/>
              </a:lnSpc>
              <a:buFont typeface="Wingdings 3" pitchFamily="18" charset="2"/>
              <a:buNone/>
              <a:defRPr/>
            </a:pPr>
            <a:r>
              <a:rPr lang="uk-UA" altLang="ru-RU" sz="2900" b="1" dirty="0">
                <a:solidFill>
                  <a:srgbClr val="002060"/>
                </a:solidFill>
                <a:latin typeface="Times New Roman" panose="02020603050405020304" pitchFamily="18" charset="0"/>
              </a:rPr>
              <a:t>	На постійній основі поставлена робота щодо вирішення питань з попередження та усунення надзвичайних ситуацій на водних об</a:t>
            </a:r>
            <a:r>
              <a:rPr lang="en-US" altLang="ru-RU" sz="2900" b="1" dirty="0">
                <a:solidFill>
                  <a:srgbClr val="002060"/>
                </a:solidFill>
                <a:latin typeface="Times New Roman" panose="02020603050405020304" pitchFamily="18" charset="0"/>
              </a:rPr>
              <a:t>’</a:t>
            </a:r>
            <a:r>
              <a:rPr lang="uk-UA" altLang="ru-RU" sz="2900" b="1" dirty="0" err="1">
                <a:solidFill>
                  <a:srgbClr val="002060"/>
                </a:solidFill>
                <a:latin typeface="Times New Roman" panose="02020603050405020304" pitchFamily="18" charset="0"/>
              </a:rPr>
              <a:t>єктах</a:t>
            </a:r>
            <a:r>
              <a:rPr lang="uk-UA" altLang="ru-RU" sz="2900" b="1" dirty="0">
                <a:solidFill>
                  <a:srgbClr val="002060"/>
                </a:solidFill>
                <a:latin typeface="Times New Roman" panose="02020603050405020304" pitchFamily="18" charset="0"/>
              </a:rPr>
              <a:t> з ГУ ДСНС України в Одеській області.</a:t>
            </a:r>
          </a:p>
          <a:p>
            <a:pPr marL="0" indent="0" algn="just" eaLnBrk="1" fontAlgn="auto" hangingPunct="1">
              <a:lnSpc>
                <a:spcPct val="90000"/>
              </a:lnSpc>
              <a:buFont typeface="Wingdings 3" pitchFamily="18" charset="2"/>
              <a:buNone/>
              <a:defRPr/>
            </a:pPr>
            <a:r>
              <a:rPr lang="uk-UA" altLang="ru-RU" sz="2900" b="1" dirty="0">
                <a:solidFill>
                  <a:srgbClr val="002060"/>
                </a:solidFill>
                <a:latin typeface="Times New Roman" panose="02020603050405020304" pitchFamily="18" charset="0"/>
              </a:rPr>
              <a:t>	На сучасний рівень виходить співпраця між </a:t>
            </a:r>
            <a:r>
              <a:rPr lang="uk-UA" altLang="ru-RU" sz="2900" b="1" dirty="0" err="1">
                <a:solidFill>
                  <a:srgbClr val="002060"/>
                </a:solidFill>
                <a:latin typeface="Times New Roman" panose="02020603050405020304" pitchFamily="18" charset="0"/>
              </a:rPr>
              <a:t>БУВРом</a:t>
            </a:r>
            <a:r>
              <a:rPr lang="uk-UA" altLang="ru-RU" sz="2900" b="1" dirty="0">
                <a:solidFill>
                  <a:srgbClr val="002060"/>
                </a:solidFill>
                <a:latin typeface="Times New Roman" panose="02020603050405020304" pitchFamily="18" charset="0"/>
              </a:rPr>
              <a:t> та Департаментом екології та природних ресурсів Одеської ОДА, де постійно розглядаються питання щодо недопущення або мінімізації шкідливої дії води та розробка Планів управління річковими басейнами з метою досягнення доброго екологічного стану на всіх об</a:t>
            </a:r>
            <a:r>
              <a:rPr lang="en-US" altLang="ru-RU" sz="2900" b="1" dirty="0">
                <a:solidFill>
                  <a:srgbClr val="002060"/>
                </a:solidFill>
                <a:latin typeface="Times New Roman" panose="02020603050405020304" pitchFamily="18" charset="0"/>
              </a:rPr>
              <a:t>’</a:t>
            </a:r>
            <a:r>
              <a:rPr lang="uk-UA" altLang="ru-RU" sz="2900" b="1" dirty="0" err="1">
                <a:solidFill>
                  <a:srgbClr val="002060"/>
                </a:solidFill>
                <a:latin typeface="Times New Roman" panose="02020603050405020304" pitchFamily="18" charset="0"/>
              </a:rPr>
              <a:t>єктах</a:t>
            </a:r>
            <a:r>
              <a:rPr lang="uk-UA" altLang="ru-RU" sz="2900" b="1" dirty="0">
                <a:solidFill>
                  <a:srgbClr val="002060"/>
                </a:solidFill>
                <a:latin typeface="Times New Roman" panose="02020603050405020304" pitchFamily="18" charset="0"/>
              </a:rPr>
              <a:t> по яким розроблені заходи.</a:t>
            </a:r>
          </a:p>
          <a:p>
            <a:pPr marL="0" indent="0" algn="just" eaLnBrk="1" fontAlgn="auto" hangingPunct="1">
              <a:lnSpc>
                <a:spcPct val="90000"/>
              </a:lnSpc>
              <a:buFont typeface="Wingdings 3" pitchFamily="18" charset="2"/>
              <a:buNone/>
              <a:defRPr/>
            </a:pPr>
            <a:endParaRPr lang="en-US" altLang="ru-RU" sz="1600" dirty="0">
              <a:solidFill>
                <a:srgbClr val="FF0000"/>
              </a:solidFill>
              <a:latin typeface="Times New Roman" panose="02020603050405020304" pitchFamily="18" charset="0"/>
            </a:endParaRPr>
          </a:p>
        </p:txBody>
      </p:sp>
      <p:pic>
        <p:nvPicPr>
          <p:cNvPr id="44034" name="Рисунок 9"/>
          <p:cNvPicPr>
            <a:picLocks noChangeAspect="1"/>
          </p:cNvPicPr>
          <p:nvPr/>
        </p:nvPicPr>
        <p:blipFill>
          <a:blip r:embed="rId2"/>
          <a:srcRect/>
          <a:stretch>
            <a:fillRect/>
          </a:stretch>
        </p:blipFill>
        <p:spPr bwMode="auto">
          <a:xfrm rot="660195">
            <a:off x="5765800" y="3392488"/>
            <a:ext cx="2211388" cy="3127375"/>
          </a:xfrm>
          <a:prstGeom prst="rect">
            <a:avLst/>
          </a:prstGeom>
          <a:noFill/>
          <a:ln w="9525">
            <a:noFill/>
            <a:miter lim="800000"/>
            <a:headEnd/>
            <a:tailEnd/>
          </a:ln>
        </p:spPr>
      </p:pic>
      <p:pic>
        <p:nvPicPr>
          <p:cNvPr id="44035" name="Рисунок 7"/>
          <p:cNvPicPr>
            <a:picLocks noChangeAspect="1"/>
          </p:cNvPicPr>
          <p:nvPr/>
        </p:nvPicPr>
        <p:blipFill>
          <a:blip r:embed="rId3"/>
          <a:srcRect/>
          <a:stretch>
            <a:fillRect/>
          </a:stretch>
        </p:blipFill>
        <p:spPr bwMode="auto">
          <a:xfrm>
            <a:off x="3746500" y="3189288"/>
            <a:ext cx="2211388" cy="3124200"/>
          </a:xfrm>
          <a:prstGeom prst="rect">
            <a:avLst/>
          </a:prstGeom>
          <a:noFill/>
          <a:ln w="9525">
            <a:noFill/>
            <a:miter lim="800000"/>
            <a:headEnd/>
            <a:tailEnd/>
          </a:ln>
        </p:spPr>
      </p:pic>
      <p:pic>
        <p:nvPicPr>
          <p:cNvPr id="44036" name="Рисунок 5"/>
          <p:cNvPicPr>
            <a:picLocks noChangeAspect="1"/>
          </p:cNvPicPr>
          <p:nvPr/>
        </p:nvPicPr>
        <p:blipFill>
          <a:blip r:embed="rId4"/>
          <a:srcRect/>
          <a:stretch>
            <a:fillRect/>
          </a:stretch>
        </p:blipFill>
        <p:spPr bwMode="auto">
          <a:xfrm rot="-601680">
            <a:off x="1597025" y="3378200"/>
            <a:ext cx="2292350" cy="3241675"/>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ageCurlDoubl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939800" y="158750"/>
            <a:ext cx="7018338" cy="498475"/>
          </a:xfrm>
        </p:spPr>
        <p:txBody>
          <a:bodyPr>
            <a:normAutofit fontScale="90000"/>
          </a:bodyPr>
          <a:lstStyle/>
          <a:p>
            <a:pPr algn="ctr" eaLnBrk="1" fontAlgn="auto" hangingPunct="1">
              <a:lnSpc>
                <a:spcPct val="80000"/>
              </a:lnSpc>
              <a:spcBef>
                <a:spcPct val="20000"/>
              </a:spcBef>
              <a:spcAft>
                <a:spcPts val="0"/>
              </a:spcAft>
              <a:defRPr/>
            </a:pPr>
            <a:r>
              <a:rPr lang="uk-UA" altLang="ru-RU" sz="28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Історія розвитку та сьогодення </a:t>
            </a:r>
            <a:br>
              <a:rPr lang="uk-UA" altLang="ru-RU" sz="28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uk-UA" altLang="ru-RU" sz="28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1949-2025 роки</a:t>
            </a:r>
          </a:p>
        </p:txBody>
      </p:sp>
      <p:sp>
        <p:nvSpPr>
          <p:cNvPr id="4" name="Rectangle 5"/>
          <p:cNvSpPr txBox="1">
            <a:spLocks noChangeArrowheads="1"/>
          </p:cNvSpPr>
          <p:nvPr/>
        </p:nvSpPr>
        <p:spPr bwMode="auto">
          <a:xfrm>
            <a:off x="5873750" y="766763"/>
            <a:ext cx="1901825" cy="820737"/>
          </a:xfrm>
          <a:prstGeom prst="rect">
            <a:avLst/>
          </a:prstGeom>
          <a:noFill/>
          <a:ln w="9525">
            <a:noFill/>
            <a:miter lim="800000"/>
            <a:headEnd/>
            <a:tailEnd/>
          </a:ln>
        </p:spPr>
        <p:txBody>
          <a:bodyPr/>
          <a:lstStyle/>
          <a:p>
            <a:pPr marL="285750" indent="-285750" algn="ctr">
              <a:spcBef>
                <a:spcPct val="20000"/>
              </a:spcBef>
              <a:spcAft>
                <a:spcPts val="600"/>
              </a:spcAft>
              <a:buClr>
                <a:schemeClr val="tx1"/>
              </a:buClr>
              <a:buSzPct val="80000"/>
              <a:buFont typeface="Wingdings" pitchFamily="2" charset="2"/>
              <a:buNone/>
            </a:pPr>
            <a:r>
              <a:rPr lang="uk-UA" altLang="ru-RU" sz="1000" b="1">
                <a:solidFill>
                  <a:srgbClr val="002060"/>
                </a:solidFill>
                <a:latin typeface="Times New Roman" pitchFamily="18" charset="0"/>
                <a:cs typeface="Times New Roman" pitchFamily="18" charset="0"/>
              </a:rPr>
              <a:t>ШЕЙНВАЛЬД</a:t>
            </a:r>
          </a:p>
          <a:p>
            <a:pPr marL="285750" indent="-285750" algn="ctr">
              <a:spcBef>
                <a:spcPct val="20000"/>
              </a:spcBef>
              <a:spcAft>
                <a:spcPts val="600"/>
              </a:spcAft>
              <a:buClr>
                <a:schemeClr val="tx1"/>
              </a:buClr>
              <a:buSzPct val="80000"/>
              <a:buFont typeface="Wingdings" pitchFamily="2" charset="2"/>
              <a:buNone/>
            </a:pPr>
            <a:r>
              <a:rPr lang="uk-UA" altLang="ru-RU" sz="1000" b="1">
                <a:solidFill>
                  <a:srgbClr val="002060"/>
                </a:solidFill>
                <a:latin typeface="Times New Roman" pitchFamily="18" charset="0"/>
                <a:cs typeface="Times New Roman" pitchFamily="18" charset="0"/>
              </a:rPr>
              <a:t>МИХАЙЛО АРКАДІЙОВИЧ </a:t>
            </a:r>
          </a:p>
          <a:p>
            <a:pPr marL="285750" indent="-285750" algn="ctr">
              <a:spcBef>
                <a:spcPct val="20000"/>
              </a:spcBef>
              <a:spcAft>
                <a:spcPts val="600"/>
              </a:spcAft>
              <a:buClr>
                <a:schemeClr val="tx1"/>
              </a:buClr>
              <a:buSzPct val="80000"/>
              <a:buFont typeface="Wingdings" pitchFamily="2" charset="2"/>
              <a:buNone/>
            </a:pPr>
            <a:r>
              <a:rPr lang="uk-UA" altLang="ru-RU" sz="1000" b="1">
                <a:solidFill>
                  <a:srgbClr val="002060"/>
                </a:solidFill>
                <a:latin typeface="Times New Roman" pitchFamily="18" charset="0"/>
                <a:cs typeface="Times New Roman" pitchFamily="18" charset="0"/>
              </a:rPr>
              <a:t>(з 1949 по 1957 рр)</a:t>
            </a:r>
          </a:p>
          <a:p>
            <a:pPr marL="285750" indent="-285750">
              <a:spcBef>
                <a:spcPct val="20000"/>
              </a:spcBef>
              <a:spcAft>
                <a:spcPts val="600"/>
              </a:spcAft>
              <a:buClr>
                <a:schemeClr val="tx1"/>
              </a:buClr>
              <a:buSzPct val="80000"/>
              <a:buFont typeface="Wingdings 3" pitchFamily="18" charset="2"/>
              <a:buChar char=""/>
            </a:pPr>
            <a:endParaRPr lang="ru-RU" altLang="ru-RU" sz="1000">
              <a:solidFill>
                <a:srgbClr val="0F496F"/>
              </a:solidFill>
              <a:latin typeface="Century Gothic" pitchFamily="34" charset="0"/>
            </a:endParaRPr>
          </a:p>
        </p:txBody>
      </p:sp>
      <p:pic>
        <p:nvPicPr>
          <p:cNvPr id="5" name="Picture 8"/>
          <p:cNvPicPr>
            <a:picLocks noChangeAspect="1" noChangeArrowheads="1"/>
          </p:cNvPicPr>
          <p:nvPr/>
        </p:nvPicPr>
        <p:blipFill>
          <a:blip r:embed="rId2"/>
          <a:srcRect/>
          <a:stretch>
            <a:fillRect/>
          </a:stretch>
        </p:blipFill>
        <p:spPr bwMode="auto">
          <a:xfrm>
            <a:off x="5048250" y="765175"/>
            <a:ext cx="649288" cy="954088"/>
          </a:xfrm>
          <a:prstGeom prst="rect">
            <a:avLst/>
          </a:prstGeom>
          <a:noFill/>
          <a:ln w="9525">
            <a:noFill/>
            <a:miter lim="800000"/>
            <a:headEnd/>
            <a:tailEnd/>
          </a:ln>
        </p:spPr>
      </p:pic>
      <p:sp>
        <p:nvSpPr>
          <p:cNvPr id="7" name="Rectangle 6"/>
          <p:cNvSpPr txBox="1">
            <a:spLocks noChangeArrowheads="1"/>
          </p:cNvSpPr>
          <p:nvPr/>
        </p:nvSpPr>
        <p:spPr>
          <a:xfrm>
            <a:off x="5767388" y="1847850"/>
            <a:ext cx="2189162" cy="563563"/>
          </a:xfrm>
          <a:prstGeom prst="rect">
            <a:avLst/>
          </a:prstGeom>
          <a:effectLst/>
        </p:spPr>
        <p:txBody>
          <a:bodyPr anchor="ct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lnSpc>
                <a:spcPct val="170000"/>
              </a:lnSpc>
              <a:spcAft>
                <a:spcPts val="0"/>
              </a:spcAft>
              <a:defRPr/>
            </a:pPr>
            <a:r>
              <a:rPr lang="uk-UA" altLang="ru-RU" sz="1000" b="1" dirty="0">
                <a:solidFill>
                  <a:srgbClr val="002060"/>
                </a:solidFill>
                <a:latin typeface="Times New Roman" panose="02020603050405020304" pitchFamily="18" charset="0"/>
                <a:cs typeface="Times New Roman" panose="02020603050405020304" pitchFamily="18" charset="0"/>
              </a:rPr>
              <a:t>Попов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Володимир Тихонович</a:t>
            </a:r>
          </a:p>
        </p:txBody>
      </p:sp>
      <p:pic>
        <p:nvPicPr>
          <p:cNvPr id="8" name="Picture 5"/>
          <p:cNvPicPr>
            <a:picLocks noChangeAspect="1" noChangeArrowheads="1"/>
          </p:cNvPicPr>
          <p:nvPr/>
        </p:nvPicPr>
        <p:blipFill>
          <a:blip r:embed="rId3"/>
          <a:srcRect/>
          <a:stretch>
            <a:fillRect/>
          </a:stretch>
        </p:blipFill>
        <p:spPr bwMode="auto">
          <a:xfrm>
            <a:off x="4930775" y="1847850"/>
            <a:ext cx="828675" cy="1076325"/>
          </a:xfrm>
          <a:prstGeom prst="rect">
            <a:avLst/>
          </a:prstGeom>
          <a:noFill/>
          <a:ln w="9525">
            <a:noFill/>
            <a:miter lim="800000"/>
            <a:headEnd/>
            <a:tailEnd/>
          </a:ln>
        </p:spPr>
      </p:pic>
      <p:sp>
        <p:nvSpPr>
          <p:cNvPr id="24582" name="TextBox 9"/>
          <p:cNvSpPr txBox="1">
            <a:spLocks noChangeArrowheads="1"/>
          </p:cNvSpPr>
          <p:nvPr/>
        </p:nvSpPr>
        <p:spPr bwMode="auto">
          <a:xfrm>
            <a:off x="134938" y="2913063"/>
            <a:ext cx="4594225" cy="1754187"/>
          </a:xfrm>
          <a:prstGeom prst="rect">
            <a:avLst/>
          </a:prstGeom>
          <a:noFill/>
          <a:ln w="9525">
            <a:noFill/>
            <a:miter lim="800000"/>
            <a:headEnd/>
            <a:tailEnd/>
          </a:ln>
        </p:spPr>
        <p:txBody>
          <a:bodyPr>
            <a:spAutoFit/>
          </a:bodyPr>
          <a:lstStyle/>
          <a:p>
            <a:pPr algn="just"/>
            <a:r>
              <a:rPr lang="ru-RU" altLang="ru-RU" b="1">
                <a:solidFill>
                  <a:srgbClr val="002060"/>
                </a:solidFill>
                <a:latin typeface="Times New Roman" pitchFamily="18" charset="0"/>
                <a:cs typeface="Times New Roman" pitchFamily="18" charset="0"/>
              </a:rPr>
              <a:t>1964 р. - Одеське обласне управління зрошуваного землеробства та водного господарства</a:t>
            </a:r>
          </a:p>
          <a:p>
            <a:pPr algn="just"/>
            <a:r>
              <a:rPr lang="ru-RU" altLang="ru-RU" b="1">
                <a:solidFill>
                  <a:srgbClr val="002060"/>
                </a:solidFill>
                <a:latin typeface="Times New Roman" pitchFamily="18" charset="0"/>
                <a:cs typeface="Times New Roman" pitchFamily="18" charset="0"/>
              </a:rPr>
              <a:t>1965  – 1977 р.р Одеське обласне управління меліорації та водного господарства.</a:t>
            </a:r>
            <a:endParaRPr lang="uk-UA">
              <a:latin typeface="Century Gothic" pitchFamily="34" charset="0"/>
            </a:endParaRPr>
          </a:p>
        </p:txBody>
      </p:sp>
      <p:sp>
        <p:nvSpPr>
          <p:cNvPr id="11" name="Rectangle 4"/>
          <p:cNvSpPr txBox="1">
            <a:spLocks noChangeArrowheads="1"/>
          </p:cNvSpPr>
          <p:nvPr/>
        </p:nvSpPr>
        <p:spPr>
          <a:xfrm>
            <a:off x="6740525" y="3062288"/>
            <a:ext cx="1765300" cy="355600"/>
          </a:xfrm>
          <a:prstGeom prst="rect">
            <a:avLst/>
          </a:prstGeom>
          <a:effectLst/>
        </p:spPr>
        <p:txBody>
          <a:bodyPr anchor="ct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lnSpc>
                <a:spcPct val="120000"/>
              </a:lnSpc>
              <a:spcAft>
                <a:spcPts val="0"/>
              </a:spcAft>
              <a:defRPr/>
            </a:pPr>
            <a:r>
              <a:rPr lang="uk-UA" altLang="ru-RU" sz="1000" b="1" dirty="0" err="1">
                <a:solidFill>
                  <a:srgbClr val="002060"/>
                </a:solidFill>
                <a:latin typeface="Times New Roman" panose="02020603050405020304" pitchFamily="18" charset="0"/>
                <a:cs typeface="Times New Roman" panose="02020603050405020304" pitchFamily="18" charset="0"/>
              </a:rPr>
              <a:t>Іоганов</a:t>
            </a:r>
            <a:r>
              <a:rPr lang="uk-UA" altLang="ru-RU" sz="1000" b="1" dirty="0">
                <a:solidFill>
                  <a:srgbClr val="002060"/>
                </a:solidFill>
                <a:latin typeface="Times New Roman" panose="02020603050405020304" pitchFamily="18" charset="0"/>
                <a:cs typeface="Times New Roman" panose="02020603050405020304" pitchFamily="18" charset="0"/>
              </a:rPr>
              <a:t>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Василь Іванович</a:t>
            </a:r>
          </a:p>
        </p:txBody>
      </p:sp>
      <p:pic>
        <p:nvPicPr>
          <p:cNvPr id="12" name="Picture 6"/>
          <p:cNvPicPr>
            <a:picLocks noChangeAspect="1" noChangeArrowheads="1"/>
          </p:cNvPicPr>
          <p:nvPr/>
        </p:nvPicPr>
        <p:blipFill>
          <a:blip r:embed="rId4"/>
          <a:srcRect/>
          <a:stretch>
            <a:fillRect/>
          </a:stretch>
        </p:blipFill>
        <p:spPr bwMode="auto">
          <a:xfrm>
            <a:off x="4868863" y="3092450"/>
            <a:ext cx="871537" cy="1131888"/>
          </a:xfrm>
          <a:prstGeom prst="rect">
            <a:avLst/>
          </a:prstGeom>
          <a:noFill/>
          <a:ln w="9525">
            <a:noFill/>
            <a:miter lim="800000"/>
            <a:headEnd/>
            <a:tailEnd/>
          </a:ln>
        </p:spPr>
      </p:pic>
      <p:sp>
        <p:nvSpPr>
          <p:cNvPr id="13" name="Rectangle 4"/>
          <p:cNvSpPr txBox="1">
            <a:spLocks noChangeArrowheads="1"/>
          </p:cNvSpPr>
          <p:nvPr/>
        </p:nvSpPr>
        <p:spPr>
          <a:xfrm>
            <a:off x="6642100" y="3532188"/>
            <a:ext cx="1982788" cy="436562"/>
          </a:xfrm>
          <a:prstGeom prst="rect">
            <a:avLst/>
          </a:prstGeom>
          <a:effectLst/>
        </p:spPr>
        <p:txBody>
          <a:bodyPr anchor="ctr">
            <a:norm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a:solidFill>
                  <a:srgbClr val="002060"/>
                </a:solidFill>
                <a:latin typeface="Times New Roman" panose="02020603050405020304" pitchFamily="18" charset="0"/>
                <a:cs typeface="Times New Roman" panose="02020603050405020304" pitchFamily="18" charset="0"/>
              </a:rPr>
              <a:t>Малафєєв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Микола Андрійович</a:t>
            </a:r>
          </a:p>
        </p:txBody>
      </p:sp>
      <p:pic>
        <p:nvPicPr>
          <p:cNvPr id="14" name="Picture 6"/>
          <p:cNvPicPr>
            <a:picLocks noChangeAspect="1" noChangeArrowheads="1"/>
          </p:cNvPicPr>
          <p:nvPr/>
        </p:nvPicPr>
        <p:blipFill>
          <a:blip r:embed="rId5"/>
          <a:srcRect/>
          <a:stretch>
            <a:fillRect/>
          </a:stretch>
        </p:blipFill>
        <p:spPr bwMode="auto">
          <a:xfrm>
            <a:off x="5868988" y="3070225"/>
            <a:ext cx="871537" cy="1133475"/>
          </a:xfrm>
          <a:prstGeom prst="rect">
            <a:avLst/>
          </a:prstGeom>
          <a:noFill/>
          <a:ln w="9525">
            <a:noFill/>
            <a:miter lim="800000"/>
            <a:headEnd/>
            <a:tailEnd/>
          </a:ln>
        </p:spPr>
      </p:pic>
      <p:sp>
        <p:nvSpPr>
          <p:cNvPr id="24587" name="TextBox 15"/>
          <p:cNvSpPr txBox="1">
            <a:spLocks noChangeArrowheads="1"/>
          </p:cNvSpPr>
          <p:nvPr/>
        </p:nvSpPr>
        <p:spPr bwMode="auto">
          <a:xfrm>
            <a:off x="134938" y="4667250"/>
            <a:ext cx="4529137" cy="923925"/>
          </a:xfrm>
          <a:prstGeom prst="rect">
            <a:avLst/>
          </a:prstGeom>
          <a:noFill/>
          <a:ln w="9525">
            <a:noFill/>
            <a:miter lim="800000"/>
            <a:headEnd/>
            <a:tailEnd/>
          </a:ln>
        </p:spPr>
        <p:txBody>
          <a:bodyPr>
            <a:spAutoFit/>
          </a:bodyPr>
          <a:lstStyle/>
          <a:p>
            <a:pPr algn="just"/>
            <a:r>
              <a:rPr lang="ru-RU" altLang="ru-RU" b="1">
                <a:solidFill>
                  <a:srgbClr val="002060"/>
                </a:solidFill>
                <a:latin typeface="Times New Roman" pitchFamily="18" charset="0"/>
                <a:cs typeface="Times New Roman" pitchFamily="18" charset="0"/>
              </a:rPr>
              <a:t>1977 -1989 р.р - Одеське обласне виробниче управління меліорації та водного господарства</a:t>
            </a:r>
            <a:endParaRPr lang="uk-UA">
              <a:solidFill>
                <a:srgbClr val="002060"/>
              </a:solidFill>
              <a:latin typeface="Century Gothic" pitchFamily="34" charset="0"/>
            </a:endParaRPr>
          </a:p>
        </p:txBody>
      </p:sp>
      <p:sp>
        <p:nvSpPr>
          <p:cNvPr id="17" name="Rectangle 4"/>
          <p:cNvSpPr txBox="1">
            <a:spLocks noChangeArrowheads="1"/>
          </p:cNvSpPr>
          <p:nvPr/>
        </p:nvSpPr>
        <p:spPr>
          <a:xfrm>
            <a:off x="6540500" y="4276725"/>
            <a:ext cx="2341563" cy="498475"/>
          </a:xfrm>
          <a:prstGeom prst="rect">
            <a:avLst/>
          </a:prstGeom>
          <a:effectLst/>
        </p:spPr>
        <p:txBody>
          <a:bodyPr anchor="ctr">
            <a:norm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a:solidFill>
                  <a:srgbClr val="002060"/>
                </a:solidFill>
                <a:latin typeface="Times New Roman" panose="02020603050405020304" pitchFamily="18" charset="0"/>
                <a:cs typeface="Times New Roman" panose="02020603050405020304" pitchFamily="18" charset="0"/>
              </a:rPr>
              <a:t>Демідов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Михайло Михайлович</a:t>
            </a:r>
          </a:p>
        </p:txBody>
      </p:sp>
      <p:pic>
        <p:nvPicPr>
          <p:cNvPr id="18" name="Picture 6"/>
          <p:cNvPicPr>
            <a:picLocks noChangeAspect="1" noChangeArrowheads="1"/>
          </p:cNvPicPr>
          <p:nvPr/>
        </p:nvPicPr>
        <p:blipFill>
          <a:blip r:embed="rId6"/>
          <a:srcRect/>
          <a:stretch>
            <a:fillRect/>
          </a:stretch>
        </p:blipFill>
        <p:spPr bwMode="auto">
          <a:xfrm>
            <a:off x="4897438" y="4391025"/>
            <a:ext cx="800100" cy="1038225"/>
          </a:xfrm>
          <a:prstGeom prst="rect">
            <a:avLst/>
          </a:prstGeom>
          <a:noFill/>
          <a:ln w="9525">
            <a:noFill/>
            <a:miter lim="800000"/>
            <a:headEnd/>
            <a:tailEnd/>
          </a:ln>
        </p:spPr>
      </p:pic>
      <p:sp>
        <p:nvSpPr>
          <p:cNvPr id="19" name="Rectangle 4"/>
          <p:cNvSpPr txBox="1">
            <a:spLocks noChangeArrowheads="1"/>
          </p:cNvSpPr>
          <p:nvPr/>
        </p:nvSpPr>
        <p:spPr>
          <a:xfrm>
            <a:off x="6921500" y="4789488"/>
            <a:ext cx="1622425" cy="384175"/>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err="1">
                <a:solidFill>
                  <a:srgbClr val="002060"/>
                </a:solidFill>
                <a:latin typeface="Times New Roman" panose="02020603050405020304" pitchFamily="18" charset="0"/>
                <a:cs typeface="Times New Roman" panose="02020603050405020304" pitchFamily="18" charset="0"/>
              </a:rPr>
              <a:t>Яцун</a:t>
            </a:r>
            <a:r>
              <a:rPr lang="uk-UA" altLang="ru-RU" sz="1000" b="1" dirty="0">
                <a:solidFill>
                  <a:srgbClr val="002060"/>
                </a:solidFill>
                <a:latin typeface="Times New Roman" panose="02020603050405020304" pitchFamily="18" charset="0"/>
                <a:cs typeface="Times New Roman" panose="02020603050405020304" pitchFamily="18" charset="0"/>
              </a:rPr>
              <a:t>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Федір Іванович</a:t>
            </a:r>
          </a:p>
        </p:txBody>
      </p:sp>
      <p:pic>
        <p:nvPicPr>
          <p:cNvPr id="20" name="Picture 6"/>
          <p:cNvPicPr>
            <a:picLocks noChangeAspect="1" noChangeArrowheads="1"/>
          </p:cNvPicPr>
          <p:nvPr/>
        </p:nvPicPr>
        <p:blipFill>
          <a:blip r:embed="rId7"/>
          <a:srcRect/>
          <a:stretch>
            <a:fillRect/>
          </a:stretch>
        </p:blipFill>
        <p:spPr bwMode="auto">
          <a:xfrm>
            <a:off x="5929313" y="4391025"/>
            <a:ext cx="823912" cy="1069975"/>
          </a:xfrm>
          <a:prstGeom prst="rect">
            <a:avLst/>
          </a:prstGeom>
          <a:noFill/>
          <a:ln w="9525">
            <a:noFill/>
            <a:miter lim="800000"/>
            <a:headEnd/>
            <a:tailEnd/>
          </a:ln>
        </p:spPr>
      </p:pic>
      <p:sp>
        <p:nvSpPr>
          <p:cNvPr id="24592" name="TextBox 21"/>
          <p:cNvSpPr txBox="1">
            <a:spLocks noChangeArrowheads="1"/>
          </p:cNvSpPr>
          <p:nvPr/>
        </p:nvSpPr>
        <p:spPr bwMode="auto">
          <a:xfrm>
            <a:off x="141288" y="5689600"/>
            <a:ext cx="4581525" cy="923925"/>
          </a:xfrm>
          <a:prstGeom prst="rect">
            <a:avLst/>
          </a:prstGeom>
          <a:noFill/>
          <a:ln w="9525">
            <a:noFill/>
            <a:miter lim="800000"/>
            <a:headEnd/>
            <a:tailEnd/>
          </a:ln>
        </p:spPr>
        <p:txBody>
          <a:bodyPr>
            <a:spAutoFit/>
          </a:bodyPr>
          <a:lstStyle/>
          <a:p>
            <a:pPr algn="just"/>
            <a:r>
              <a:rPr lang="ru-RU" altLang="ru-RU" b="1">
                <a:solidFill>
                  <a:srgbClr val="002060"/>
                </a:solidFill>
                <a:latin typeface="Times New Roman" pitchFamily="18" charset="0"/>
                <a:cs typeface="Times New Roman" pitchFamily="18" charset="0"/>
              </a:rPr>
              <a:t>1989 – 2005 р.р - Одеське обласне виробниче управління по водному господарству</a:t>
            </a:r>
          </a:p>
        </p:txBody>
      </p:sp>
      <p:sp>
        <p:nvSpPr>
          <p:cNvPr id="23" name="Rectangle 4"/>
          <p:cNvSpPr txBox="1">
            <a:spLocks noChangeArrowheads="1"/>
          </p:cNvSpPr>
          <p:nvPr/>
        </p:nvSpPr>
        <p:spPr>
          <a:xfrm>
            <a:off x="6605588" y="5576888"/>
            <a:ext cx="2343150" cy="484187"/>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err="1">
                <a:solidFill>
                  <a:srgbClr val="002060"/>
                </a:solidFill>
                <a:latin typeface="Times New Roman" panose="02020603050405020304" pitchFamily="18" charset="0"/>
                <a:cs typeface="Times New Roman" panose="02020603050405020304" pitchFamily="18" charset="0"/>
              </a:rPr>
              <a:t>Незвінський</a:t>
            </a:r>
            <a:r>
              <a:rPr lang="uk-UA" altLang="ru-RU" sz="1000" b="1" dirty="0">
                <a:solidFill>
                  <a:srgbClr val="002060"/>
                </a:solidFill>
                <a:latin typeface="Times New Roman" panose="02020603050405020304" pitchFamily="18" charset="0"/>
                <a:cs typeface="Times New Roman" panose="02020603050405020304" pitchFamily="18" charset="0"/>
              </a:rPr>
              <a:t>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Олександр Федорович</a:t>
            </a:r>
          </a:p>
        </p:txBody>
      </p:sp>
      <p:pic>
        <p:nvPicPr>
          <p:cNvPr id="24" name="Picture 6"/>
          <p:cNvPicPr>
            <a:picLocks noChangeAspect="1" noChangeArrowheads="1"/>
          </p:cNvPicPr>
          <p:nvPr/>
        </p:nvPicPr>
        <p:blipFill>
          <a:blip r:embed="rId8"/>
          <a:srcRect/>
          <a:stretch>
            <a:fillRect/>
          </a:stretch>
        </p:blipFill>
        <p:spPr bwMode="auto">
          <a:xfrm>
            <a:off x="4824413" y="5600700"/>
            <a:ext cx="873125" cy="1131888"/>
          </a:xfrm>
          <a:prstGeom prst="rect">
            <a:avLst/>
          </a:prstGeom>
          <a:noFill/>
          <a:ln w="9525">
            <a:noFill/>
            <a:miter lim="800000"/>
            <a:headEnd/>
            <a:tailEnd/>
          </a:ln>
        </p:spPr>
      </p:pic>
      <p:sp>
        <p:nvSpPr>
          <p:cNvPr id="27" name="Rectangle 4"/>
          <p:cNvSpPr txBox="1">
            <a:spLocks noChangeArrowheads="1"/>
          </p:cNvSpPr>
          <p:nvPr/>
        </p:nvSpPr>
        <p:spPr>
          <a:xfrm>
            <a:off x="6775450" y="6080125"/>
            <a:ext cx="1871663" cy="484188"/>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err="1">
                <a:solidFill>
                  <a:srgbClr val="002060"/>
                </a:solidFill>
                <a:latin typeface="Times New Roman" panose="02020603050405020304" pitchFamily="18" charset="0"/>
                <a:cs typeface="Times New Roman" panose="02020603050405020304" pitchFamily="18" charset="0"/>
              </a:rPr>
              <a:t>Бузіян</a:t>
            </a:r>
            <a:r>
              <a:rPr lang="uk-UA" altLang="ru-RU" sz="1000" b="1" dirty="0">
                <a:solidFill>
                  <a:srgbClr val="002060"/>
                </a:solidFill>
                <a:latin typeface="Times New Roman" panose="02020603050405020304" pitchFamily="18" charset="0"/>
                <a:cs typeface="Times New Roman" panose="02020603050405020304" pitchFamily="18" charset="0"/>
              </a:rPr>
              <a:t>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Георгій Дмитрович </a:t>
            </a:r>
          </a:p>
        </p:txBody>
      </p:sp>
      <p:pic>
        <p:nvPicPr>
          <p:cNvPr id="28" name="Picture 6"/>
          <p:cNvPicPr>
            <a:picLocks noChangeAspect="1" noChangeArrowheads="1"/>
          </p:cNvPicPr>
          <p:nvPr/>
        </p:nvPicPr>
        <p:blipFill>
          <a:blip r:embed="rId9"/>
          <a:srcRect/>
          <a:stretch>
            <a:fillRect/>
          </a:stretch>
        </p:blipFill>
        <p:spPr bwMode="auto">
          <a:xfrm>
            <a:off x="5924550" y="5602288"/>
            <a:ext cx="825500" cy="1098550"/>
          </a:xfrm>
          <a:prstGeom prst="rect">
            <a:avLst/>
          </a:prstGeom>
          <a:noFill/>
          <a:ln w="9525">
            <a:noFill/>
            <a:miter lim="800000"/>
            <a:headEnd/>
            <a:tailEnd/>
          </a:ln>
        </p:spPr>
      </p:pic>
      <p:sp>
        <p:nvSpPr>
          <p:cNvPr id="24597" name="Прямоугольник 1"/>
          <p:cNvSpPr>
            <a:spLocks noChangeArrowheads="1"/>
          </p:cNvSpPr>
          <p:nvPr/>
        </p:nvSpPr>
        <p:spPr bwMode="auto">
          <a:xfrm>
            <a:off x="6284913" y="2365375"/>
            <a:ext cx="1273175" cy="319088"/>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1958 по 1964 рр) </a:t>
            </a:r>
            <a:endParaRPr lang="ru-RU" altLang="ru-RU" sz="1000" b="1">
              <a:solidFill>
                <a:srgbClr val="002060"/>
              </a:solidFill>
              <a:latin typeface="Times New Roman" pitchFamily="18" charset="0"/>
              <a:cs typeface="Times New Roman" pitchFamily="18" charset="0"/>
            </a:endParaRPr>
          </a:p>
        </p:txBody>
      </p:sp>
      <p:sp>
        <p:nvSpPr>
          <p:cNvPr id="24598" name="Прямоугольник 24"/>
          <p:cNvSpPr>
            <a:spLocks noChangeArrowheads="1"/>
          </p:cNvSpPr>
          <p:nvPr/>
        </p:nvSpPr>
        <p:spPr bwMode="auto">
          <a:xfrm>
            <a:off x="6996113" y="3314700"/>
            <a:ext cx="1274762" cy="319088"/>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1964 по 1969 рр) </a:t>
            </a:r>
            <a:endParaRPr lang="ru-RU" altLang="ru-RU" sz="1000" b="1">
              <a:solidFill>
                <a:srgbClr val="002060"/>
              </a:solidFill>
              <a:latin typeface="Times New Roman" pitchFamily="18" charset="0"/>
              <a:cs typeface="Times New Roman" pitchFamily="18" charset="0"/>
            </a:endParaRPr>
          </a:p>
        </p:txBody>
      </p:sp>
      <p:sp>
        <p:nvSpPr>
          <p:cNvPr id="24599" name="Прямоугольник 25"/>
          <p:cNvSpPr>
            <a:spLocks noChangeArrowheads="1"/>
          </p:cNvSpPr>
          <p:nvPr/>
        </p:nvSpPr>
        <p:spPr bwMode="auto">
          <a:xfrm>
            <a:off x="7043738" y="3803650"/>
            <a:ext cx="1274762" cy="319088"/>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1969 по 1970 рр) </a:t>
            </a:r>
            <a:endParaRPr lang="ru-RU" altLang="ru-RU" sz="1000" b="1">
              <a:solidFill>
                <a:srgbClr val="002060"/>
              </a:solidFill>
              <a:latin typeface="Times New Roman" pitchFamily="18" charset="0"/>
              <a:cs typeface="Times New Roman" pitchFamily="18" charset="0"/>
            </a:endParaRPr>
          </a:p>
        </p:txBody>
      </p:sp>
      <p:sp>
        <p:nvSpPr>
          <p:cNvPr id="24600" name="Прямоугольник 28"/>
          <p:cNvSpPr>
            <a:spLocks noChangeArrowheads="1"/>
          </p:cNvSpPr>
          <p:nvPr/>
        </p:nvSpPr>
        <p:spPr bwMode="auto">
          <a:xfrm>
            <a:off x="7107238" y="4557713"/>
            <a:ext cx="1274762" cy="319087"/>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1970 по 1985 рр) </a:t>
            </a:r>
            <a:endParaRPr lang="ru-RU" altLang="ru-RU" sz="1000" b="1">
              <a:solidFill>
                <a:srgbClr val="002060"/>
              </a:solidFill>
              <a:latin typeface="Times New Roman" pitchFamily="18" charset="0"/>
              <a:cs typeface="Times New Roman" pitchFamily="18" charset="0"/>
            </a:endParaRPr>
          </a:p>
        </p:txBody>
      </p:sp>
      <p:sp>
        <p:nvSpPr>
          <p:cNvPr id="24601" name="Прямоугольник 29"/>
          <p:cNvSpPr>
            <a:spLocks noChangeArrowheads="1"/>
          </p:cNvSpPr>
          <p:nvPr/>
        </p:nvSpPr>
        <p:spPr bwMode="auto">
          <a:xfrm>
            <a:off x="7135813" y="5060950"/>
            <a:ext cx="1274762" cy="317500"/>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1985 по 1989 рр) </a:t>
            </a:r>
            <a:endParaRPr lang="ru-RU" altLang="ru-RU" sz="1000" b="1">
              <a:solidFill>
                <a:srgbClr val="002060"/>
              </a:solidFill>
              <a:latin typeface="Times New Roman" pitchFamily="18" charset="0"/>
              <a:cs typeface="Times New Roman" pitchFamily="18" charset="0"/>
            </a:endParaRPr>
          </a:p>
        </p:txBody>
      </p:sp>
      <p:sp>
        <p:nvSpPr>
          <p:cNvPr id="24602" name="Прямоугольник 30"/>
          <p:cNvSpPr>
            <a:spLocks noChangeArrowheads="1"/>
          </p:cNvSpPr>
          <p:nvPr/>
        </p:nvSpPr>
        <p:spPr bwMode="auto">
          <a:xfrm>
            <a:off x="7162800" y="5813425"/>
            <a:ext cx="1274763" cy="319088"/>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1989 по 1998 рр) </a:t>
            </a:r>
            <a:endParaRPr lang="ru-RU" altLang="ru-RU" sz="1000" b="1">
              <a:solidFill>
                <a:srgbClr val="002060"/>
              </a:solidFill>
              <a:latin typeface="Times New Roman" pitchFamily="18" charset="0"/>
              <a:cs typeface="Times New Roman" pitchFamily="18" charset="0"/>
            </a:endParaRPr>
          </a:p>
        </p:txBody>
      </p:sp>
      <p:sp>
        <p:nvSpPr>
          <p:cNvPr id="24603" name="Прямоугольник 31"/>
          <p:cNvSpPr>
            <a:spLocks noChangeArrowheads="1"/>
          </p:cNvSpPr>
          <p:nvPr/>
        </p:nvSpPr>
        <p:spPr bwMode="auto">
          <a:xfrm>
            <a:off x="7180263" y="6321425"/>
            <a:ext cx="1274762" cy="319088"/>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1998 по 2007 рр) </a:t>
            </a:r>
            <a:endParaRPr lang="ru-RU" altLang="ru-RU" sz="1000" b="1">
              <a:solidFill>
                <a:srgbClr val="002060"/>
              </a:solidFill>
              <a:latin typeface="Times New Roman" pitchFamily="18" charset="0"/>
              <a:cs typeface="Times New Roman" pitchFamily="18" charset="0"/>
            </a:endParaRPr>
          </a:p>
        </p:txBody>
      </p:sp>
      <p:sp>
        <p:nvSpPr>
          <p:cNvPr id="24604" name="Прямоугольник 2"/>
          <p:cNvSpPr>
            <a:spLocks noChangeArrowheads="1"/>
          </p:cNvSpPr>
          <p:nvPr/>
        </p:nvSpPr>
        <p:spPr bwMode="auto">
          <a:xfrm>
            <a:off x="174625" y="750888"/>
            <a:ext cx="4572000" cy="839787"/>
          </a:xfrm>
          <a:prstGeom prst="rect">
            <a:avLst/>
          </a:prstGeom>
          <a:noFill/>
          <a:ln w="9525">
            <a:noFill/>
            <a:miter lim="800000"/>
            <a:headEnd/>
            <a:tailEnd/>
          </a:ln>
        </p:spPr>
        <p:txBody>
          <a:bodyPr>
            <a:spAutoFit/>
          </a:bodyPr>
          <a:lstStyle/>
          <a:p>
            <a:pPr algn="just">
              <a:lnSpc>
                <a:spcPct val="90000"/>
              </a:lnSpc>
            </a:pPr>
            <a:r>
              <a:rPr lang="uk-UA" altLang="ru-RU" b="1">
                <a:solidFill>
                  <a:srgbClr val="002060"/>
                </a:solidFill>
                <a:latin typeface="Times New Roman" pitchFamily="18" charset="0"/>
                <a:cs typeface="Times New Roman" pitchFamily="18" charset="0"/>
              </a:rPr>
              <a:t>1949 р. - Одеський відділ водного господарства у складі Одеського обласного управління бавовництва.</a:t>
            </a:r>
          </a:p>
        </p:txBody>
      </p:sp>
      <p:sp>
        <p:nvSpPr>
          <p:cNvPr id="24605" name="Прямоугольник 8"/>
          <p:cNvSpPr>
            <a:spLocks noChangeArrowheads="1"/>
          </p:cNvSpPr>
          <p:nvPr/>
        </p:nvSpPr>
        <p:spPr bwMode="auto">
          <a:xfrm>
            <a:off x="195263" y="2055813"/>
            <a:ext cx="4572000" cy="590550"/>
          </a:xfrm>
          <a:prstGeom prst="rect">
            <a:avLst/>
          </a:prstGeom>
          <a:noFill/>
          <a:ln w="9525">
            <a:noFill/>
            <a:miter lim="800000"/>
            <a:headEnd/>
            <a:tailEnd/>
          </a:ln>
        </p:spPr>
        <p:txBody>
          <a:bodyPr>
            <a:spAutoFit/>
          </a:bodyPr>
          <a:lstStyle/>
          <a:p>
            <a:pPr algn="just">
              <a:lnSpc>
                <a:spcPct val="90000"/>
              </a:lnSpc>
            </a:pPr>
            <a:r>
              <a:rPr lang="uk-UA" altLang="ru-RU" b="1">
                <a:solidFill>
                  <a:srgbClr val="002060"/>
                </a:solidFill>
                <a:latin typeface="Times New Roman" pitchFamily="18" charset="0"/>
                <a:cs typeface="Times New Roman" pitchFamily="18" charset="0"/>
              </a:rPr>
              <a:t>1954 – 1964 рр Облводгосп самостійний підрозділ Одеської обласної Ради.</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1000"/>
                                        <p:tgtEl>
                                          <p:spTgt spid="56322"/>
                                        </p:tgtEl>
                                      </p:cBhvr>
                                    </p:animEffect>
                                    <p:anim calcmode="lin" valueType="num">
                                      <p:cBhvr>
                                        <p:cTn id="8" dur="1000" fill="hold"/>
                                        <p:tgtEl>
                                          <p:spTgt spid="56322"/>
                                        </p:tgtEl>
                                        <p:attrNameLst>
                                          <p:attrName>ppt_x</p:attrName>
                                        </p:attrNameLst>
                                      </p:cBhvr>
                                      <p:tavLst>
                                        <p:tav tm="0">
                                          <p:val>
                                            <p:strVal val="#ppt_x"/>
                                          </p:val>
                                        </p:tav>
                                        <p:tav tm="100000">
                                          <p:val>
                                            <p:strVal val="#ppt_x"/>
                                          </p:val>
                                        </p:tav>
                                      </p:tavLst>
                                    </p:anim>
                                    <p:anim calcmode="lin" valueType="num">
                                      <p:cBhvr>
                                        <p:cTn id="9" dur="1000" fill="hold"/>
                                        <p:tgtEl>
                                          <p:spTgt spid="563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down)">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down)">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down)">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1000"/>
                                        <p:tgtEl>
                                          <p:spTgt spid="27"/>
                                        </p:tgtEl>
                                      </p:cBhvr>
                                    </p:animEffect>
                                    <p:anim calcmode="lin" valueType="num">
                                      <p:cBhvr>
                                        <p:cTn id="104" dur="1000" fill="hold"/>
                                        <p:tgtEl>
                                          <p:spTgt spid="27"/>
                                        </p:tgtEl>
                                        <p:attrNameLst>
                                          <p:attrName>ppt_x</p:attrName>
                                        </p:attrNameLst>
                                      </p:cBhvr>
                                      <p:tavLst>
                                        <p:tav tm="0">
                                          <p:val>
                                            <p:strVal val="#ppt_x"/>
                                          </p:val>
                                        </p:tav>
                                        <p:tav tm="100000">
                                          <p:val>
                                            <p:strVal val="#ppt_x"/>
                                          </p:val>
                                        </p:tav>
                                      </p:tavLst>
                                    </p:anim>
                                    <p:anim calcmode="lin" valueType="num">
                                      <p:cBhvr>
                                        <p:cTn id="10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wipe(down)">
                                      <p:cBhvr>
                                        <p:cTn id="1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4" grpId="0" build="p"/>
      <p:bldP spid="7" grpId="0"/>
      <p:bldP spid="11" grpId="0"/>
      <p:bldP spid="13" grpId="0"/>
      <p:bldP spid="17" grpId="0"/>
      <p:bldP spid="19" grpId="0"/>
      <p:bldP spid="23"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565150" y="115888"/>
            <a:ext cx="7886700" cy="768350"/>
          </a:xfrm>
        </p:spPr>
        <p:txBody>
          <a:bodyPr>
            <a:noAutofit/>
          </a:bodyPr>
          <a:lstStyle/>
          <a:p>
            <a:pPr algn="ctr" eaLnBrk="1" fontAlgn="auto" hangingPunct="1">
              <a:spcAft>
                <a:spcPts val="0"/>
              </a:spcAft>
              <a:defRPr/>
            </a:pPr>
            <a:r>
              <a:rPr lang="uk-UA" sz="2400" b="1" dirty="0">
                <a:latin typeface="Times New Roman" panose="02020603050405020304" pitchFamily="18" charset="0"/>
                <a:cs typeface="Times New Roman" panose="02020603050405020304" pitchFamily="18" charset="0"/>
              </a:rPr>
              <a:t>Відділ водних відносин та басейнової взаємодії про Координацію та моніторинг виконання ПУРБ</a:t>
            </a:r>
            <a:endParaRPr lang="ru-RU" sz="2400" b="1" dirty="0">
              <a:latin typeface="Times New Roman" panose="02020603050405020304" pitchFamily="18" charset="0"/>
              <a:cs typeface="Times New Roman" panose="02020603050405020304" pitchFamily="18" charset="0"/>
            </a:endParaRPr>
          </a:p>
        </p:txBody>
      </p:sp>
      <p:sp>
        <p:nvSpPr>
          <p:cNvPr id="45058" name="Rectangle 4"/>
          <p:cNvSpPr>
            <a:spLocks noGrp="1"/>
          </p:cNvSpPr>
          <p:nvPr>
            <p:ph type="body" sz="half" idx="4294967295"/>
          </p:nvPr>
        </p:nvSpPr>
        <p:spPr>
          <a:xfrm>
            <a:off x="793" y="2132856"/>
            <a:ext cx="9015413" cy="3816350"/>
          </a:xfrm>
        </p:spPr>
        <p:txBody>
          <a:bodyPr/>
          <a:lstStyle/>
          <a:p>
            <a:pPr eaLnBrk="1" hangingPunct="1"/>
            <a:r>
              <a:rPr lang="uk-UA" sz="1400" b="1" dirty="0">
                <a:solidFill>
                  <a:schemeClr val="bg1"/>
                </a:solidFill>
                <a:latin typeface="Times New Roman" pitchFamily="18" charset="0"/>
                <a:cs typeface="Times New Roman" pitchFamily="18" charset="0"/>
              </a:rPr>
              <a:t>План управління річковим басейном річок Причорномор’я на 2025-2030 роки</a:t>
            </a:r>
            <a:r>
              <a:rPr lang="ru-RU" sz="1400" b="1" dirty="0">
                <a:solidFill>
                  <a:schemeClr val="bg1"/>
                </a:solidFill>
                <a:latin typeface="Times New Roman" pitchFamily="18" charset="0"/>
                <a:cs typeface="Times New Roman" pitchFamily="18" charset="0"/>
              </a:rPr>
              <a:t>  </a:t>
            </a:r>
          </a:p>
          <a:p>
            <a:pPr eaLnBrk="1" hangingPunct="1"/>
            <a:r>
              <a:rPr lang="ru-RU" sz="1400" dirty="0">
                <a:solidFill>
                  <a:schemeClr val="bg1"/>
                </a:solidFill>
                <a:latin typeface="Times New Roman" pitchFamily="18" charset="0"/>
                <a:cs typeface="Times New Roman" pitchFamily="18" charset="0"/>
              </a:rPr>
              <a:t>      </a:t>
            </a:r>
            <a:r>
              <a:rPr lang="uk-UA" sz="1400" dirty="0">
                <a:solidFill>
                  <a:schemeClr val="bg1"/>
                </a:solidFill>
                <a:latin typeface="Times New Roman" pitchFamily="18" charset="0"/>
                <a:cs typeface="Times New Roman" pitchFamily="18" charset="0"/>
              </a:rPr>
              <a:t>Програма заходів (додаток 11 до ПУРБ) складається із 80 заходів, в тому числі 67 основних та 13 додаткових заходів, зокрема в Одеській області – 56 основних і 13 додаткових заходів.</a:t>
            </a:r>
          </a:p>
          <a:p>
            <a:pPr eaLnBrk="1" hangingPunct="1"/>
            <a:r>
              <a:rPr lang="uk-UA" sz="1400" dirty="0">
                <a:solidFill>
                  <a:schemeClr val="bg1"/>
                </a:solidFill>
                <a:latin typeface="Times New Roman" pitchFamily="18" charset="0"/>
                <a:cs typeface="Times New Roman" pitchFamily="18" charset="0"/>
              </a:rPr>
              <a:t>     Із 56 основних заходів:</a:t>
            </a:r>
          </a:p>
          <a:p>
            <a:pPr eaLnBrk="1" hangingPunct="1">
              <a:buFont typeface="Arial" charset="0"/>
              <a:buChar char="•"/>
            </a:pPr>
            <a:r>
              <a:rPr lang="uk-UA" sz="1400" dirty="0">
                <a:solidFill>
                  <a:schemeClr val="bg1"/>
                </a:solidFill>
                <a:latin typeface="Times New Roman" pitchFamily="18" charset="0"/>
                <a:cs typeface="Times New Roman" pitchFamily="18" charset="0"/>
              </a:rPr>
              <a:t> 35 – це заходи, які спрямовані на зменшення впливу </a:t>
            </a:r>
            <a:r>
              <a:rPr lang="uk-UA" sz="1400" dirty="0" err="1">
                <a:solidFill>
                  <a:schemeClr val="bg1"/>
                </a:solidFill>
                <a:latin typeface="Times New Roman" pitchFamily="18" charset="0"/>
                <a:cs typeface="Times New Roman" pitchFamily="18" charset="0"/>
              </a:rPr>
              <a:t>гідроморфологічних</a:t>
            </a:r>
            <a:r>
              <a:rPr lang="uk-UA" sz="1400" dirty="0">
                <a:solidFill>
                  <a:schemeClr val="bg1"/>
                </a:solidFill>
                <a:latin typeface="Times New Roman" pitchFamily="18" charset="0"/>
                <a:cs typeface="Times New Roman" pitchFamily="18" charset="0"/>
              </a:rPr>
              <a:t> змін (</a:t>
            </a:r>
            <a:r>
              <a:rPr lang="uk-UA" sz="1400" dirty="0" err="1">
                <a:solidFill>
                  <a:schemeClr val="bg1"/>
                </a:solidFill>
                <a:latin typeface="Times New Roman" pitchFamily="18" charset="0"/>
                <a:cs typeface="Times New Roman" pitchFamily="18" charset="0"/>
              </a:rPr>
              <a:t>ревіталізація</a:t>
            </a:r>
            <a:r>
              <a:rPr lang="uk-UA" sz="1400" dirty="0">
                <a:solidFill>
                  <a:schemeClr val="bg1"/>
                </a:solidFill>
                <a:latin typeface="Times New Roman" pitchFamily="18" charset="0"/>
                <a:cs typeface="Times New Roman" pitchFamily="18" charset="0"/>
              </a:rPr>
              <a:t> річок, демонтаж та реконструкція гідротехнічних споруд); </a:t>
            </a:r>
          </a:p>
          <a:p>
            <a:pPr eaLnBrk="1" hangingPunct="1">
              <a:buFont typeface="Arial" charset="0"/>
              <a:buChar char="•"/>
            </a:pPr>
            <a:r>
              <a:rPr lang="uk-UA" sz="1400" dirty="0">
                <a:solidFill>
                  <a:schemeClr val="bg1"/>
                </a:solidFill>
                <a:latin typeface="Times New Roman" pitchFamily="18" charset="0"/>
                <a:cs typeface="Times New Roman" pitchFamily="18" charset="0"/>
              </a:rPr>
              <a:t> 13 – це </a:t>
            </a:r>
            <a:r>
              <a:rPr lang="uk-UA" altLang="uk-UA" sz="1400" dirty="0">
                <a:solidFill>
                  <a:schemeClr val="bg1"/>
                </a:solidFill>
                <a:latin typeface="Times New Roman" pitchFamily="18" charset="0"/>
                <a:cs typeface="Times New Roman" pitchFamily="18" charset="0"/>
              </a:rPr>
              <a:t>заходи, які  спрямовані на зменшення забруднення поверхневих вод (будівництво і реконструкція очисних споруд та каналізаційних мереж);</a:t>
            </a:r>
          </a:p>
          <a:p>
            <a:pPr eaLnBrk="1" hangingPunct="1">
              <a:buFont typeface="Arial" charset="0"/>
              <a:buChar char="•"/>
            </a:pPr>
            <a:r>
              <a:rPr lang="uk-UA" sz="1400" dirty="0">
                <a:solidFill>
                  <a:schemeClr val="bg1"/>
                </a:solidFill>
                <a:latin typeface="Times New Roman" pitchFamily="18" charset="0"/>
                <a:cs typeface="Times New Roman" pitchFamily="18" charset="0"/>
              </a:rPr>
              <a:t> 8 – це інші заходи (удосконалення державного обліку водокористування, заходи спрямовані на зменшення засмічення побутовими відходами та інше).</a:t>
            </a:r>
          </a:p>
          <a:p>
            <a:pPr eaLnBrk="1" hangingPunct="1"/>
            <a:r>
              <a:rPr lang="uk-UA" sz="1400" b="1" dirty="0">
                <a:solidFill>
                  <a:schemeClr val="bg1"/>
                </a:solidFill>
                <a:latin typeface="Times New Roman" pitchFamily="18" charset="0"/>
                <a:cs typeface="Times New Roman" pitchFamily="18" charset="0"/>
              </a:rPr>
              <a:t>Станом на 27.05.2025</a:t>
            </a:r>
            <a:r>
              <a:rPr lang="uk-UA" sz="1400" dirty="0">
                <a:solidFill>
                  <a:schemeClr val="bg1"/>
                </a:solidFill>
                <a:latin typeface="Times New Roman" pitchFamily="18" charset="0"/>
                <a:cs typeface="Times New Roman" pitchFamily="18" charset="0"/>
              </a:rPr>
              <a:t> по басейну річок Причорномор</a:t>
            </a:r>
            <a:r>
              <a:rPr lang="ru-RU" sz="1400" dirty="0">
                <a:solidFill>
                  <a:schemeClr val="bg1"/>
                </a:solidFill>
                <a:latin typeface="Times New Roman" pitchFamily="18" charset="0"/>
                <a:cs typeface="Times New Roman" pitchFamily="18" charset="0"/>
              </a:rPr>
              <a:t>’я </a:t>
            </a:r>
            <a:r>
              <a:rPr lang="uk-UA" sz="1400" dirty="0">
                <a:solidFill>
                  <a:schemeClr val="bg1"/>
                </a:solidFill>
                <a:latin typeface="Times New Roman" pitchFamily="18" charset="0"/>
                <a:cs typeface="Times New Roman" pitchFamily="18" charset="0"/>
              </a:rPr>
              <a:t>отримано 43 відповіді від громад а саме:</a:t>
            </a:r>
          </a:p>
          <a:p>
            <a:pPr eaLnBrk="1" hangingPunct="1"/>
            <a:r>
              <a:rPr lang="uk-UA" sz="1400" b="1" dirty="0">
                <a:solidFill>
                  <a:schemeClr val="bg1"/>
                </a:solidFill>
                <a:latin typeface="Times New Roman" pitchFamily="18" charset="0"/>
                <a:cs typeface="Times New Roman" pitchFamily="18" charset="0"/>
              </a:rPr>
              <a:t>Включено/Буде включено до</a:t>
            </a:r>
            <a:r>
              <a:rPr lang="uk-UA" sz="1400" dirty="0">
                <a:solidFill>
                  <a:schemeClr val="bg1"/>
                </a:solidFill>
                <a:latin typeface="Times New Roman" pitchFamily="18" charset="0"/>
                <a:cs typeface="Times New Roman" pitchFamily="18" charset="0"/>
              </a:rPr>
              <a:t> </a:t>
            </a:r>
            <a:r>
              <a:rPr lang="uk-UA" sz="1400" b="1" dirty="0">
                <a:solidFill>
                  <a:schemeClr val="bg1"/>
                </a:solidFill>
                <a:latin typeface="Times New Roman" pitchFamily="18" charset="0"/>
                <a:cs typeface="Times New Roman" pitchFamily="18" charset="0"/>
              </a:rPr>
              <a:t>короткострокового та середньострокового планування</a:t>
            </a:r>
            <a:r>
              <a:rPr lang="uk-UA" sz="1400" dirty="0">
                <a:solidFill>
                  <a:schemeClr val="bg1"/>
                </a:solidFill>
                <a:latin typeface="Times New Roman" pitchFamily="18" charset="0"/>
                <a:cs typeface="Times New Roman" pitchFamily="18" charset="0"/>
              </a:rPr>
              <a:t> – 19 громадами (</a:t>
            </a:r>
            <a:r>
              <a:rPr lang="uk-UA" sz="1400" dirty="0" err="1">
                <a:solidFill>
                  <a:schemeClr val="bg1"/>
                </a:solidFill>
                <a:latin typeface="Times New Roman" pitchFamily="18" charset="0"/>
                <a:cs typeface="Times New Roman" pitchFamily="18" charset="0"/>
              </a:rPr>
              <a:t>Визирська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Лиманська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Теплодарська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Маяківська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Таїровська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Знам’янська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Вигодянська</a:t>
            </a:r>
            <a:r>
              <a:rPr lang="uk-UA" sz="1400" dirty="0">
                <a:solidFill>
                  <a:schemeClr val="bg1"/>
                </a:solidFill>
                <a:latin typeface="Times New Roman" pitchFamily="18" charset="0"/>
                <a:cs typeface="Times New Roman" pitchFamily="18" charset="0"/>
              </a:rPr>
              <a:t>, Іванівська, </a:t>
            </a:r>
            <a:r>
              <a:rPr lang="uk-UA" sz="1400" dirty="0" err="1">
                <a:solidFill>
                  <a:schemeClr val="bg1"/>
                </a:solidFill>
                <a:latin typeface="Times New Roman" pitchFamily="18" charset="0"/>
                <a:cs typeface="Times New Roman" pitchFamily="18" charset="0"/>
              </a:rPr>
              <a:t>Березівська</a:t>
            </a:r>
            <a:r>
              <a:rPr lang="uk-UA" sz="1400" dirty="0">
                <a:solidFill>
                  <a:schemeClr val="bg1"/>
                </a:solidFill>
                <a:latin typeface="Times New Roman" pitchFamily="18" charset="0"/>
                <a:cs typeface="Times New Roman" pitchFamily="18" charset="0"/>
              </a:rPr>
              <a:t>, Татарбунарська, </a:t>
            </a:r>
            <a:r>
              <a:rPr lang="uk-UA" sz="1400" dirty="0" err="1">
                <a:solidFill>
                  <a:schemeClr val="bg1"/>
                </a:solidFill>
                <a:latin typeface="Times New Roman" pitchFamily="18" charset="0"/>
                <a:cs typeface="Times New Roman" pitchFamily="18" charset="0"/>
              </a:rPr>
              <a:t>Роздільнянська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Дачненська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Новоборисівська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Овідіопольська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Арцизька</a:t>
            </a:r>
            <a:r>
              <a:rPr lang="uk-UA" sz="1400" dirty="0">
                <a:solidFill>
                  <a:schemeClr val="bg1"/>
                </a:solidFill>
                <a:latin typeface="Times New Roman" pitchFamily="18" charset="0"/>
                <a:cs typeface="Times New Roman" pitchFamily="18" charset="0"/>
              </a:rPr>
              <a:t>, Білгород-Дністровська, </a:t>
            </a:r>
            <a:r>
              <a:rPr lang="uk-UA" sz="1400" dirty="0" err="1">
                <a:solidFill>
                  <a:schemeClr val="bg1"/>
                </a:solidFill>
                <a:latin typeface="Times New Roman" pitchFamily="18" charset="0"/>
                <a:cs typeface="Times New Roman" pitchFamily="18" charset="0"/>
              </a:rPr>
              <a:t>Теплицька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Шабівська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Красносільська</a:t>
            </a:r>
            <a:r>
              <a:rPr lang="uk-UA" sz="1400" dirty="0">
                <a:solidFill>
                  <a:schemeClr val="bg1"/>
                </a:solidFill>
                <a:latin typeface="Times New Roman" pitchFamily="18" charset="0"/>
                <a:cs typeface="Times New Roman" pitchFamily="18" charset="0"/>
              </a:rPr>
              <a:t>) </a:t>
            </a:r>
          </a:p>
          <a:p>
            <a:pPr eaLnBrk="1" hangingPunct="1"/>
            <a:r>
              <a:rPr lang="uk-UA" sz="1400" b="1" dirty="0">
                <a:solidFill>
                  <a:schemeClr val="bg1"/>
                </a:solidFill>
                <a:latin typeface="Times New Roman" pitchFamily="18" charset="0"/>
                <a:cs typeface="Times New Roman" pitchFamily="18" charset="0"/>
              </a:rPr>
              <a:t>Виконується(або виконується частково)</a:t>
            </a:r>
            <a:r>
              <a:rPr lang="uk-UA" sz="1400" dirty="0">
                <a:solidFill>
                  <a:schemeClr val="bg1"/>
                </a:solidFill>
                <a:latin typeface="Times New Roman" pitchFamily="18" charset="0"/>
                <a:cs typeface="Times New Roman" pitchFamily="18" charset="0"/>
              </a:rPr>
              <a:t> згідно з раніше, або нещодавно прийнятими планами  розвитку громад – 7 громадами (</a:t>
            </a:r>
            <a:r>
              <a:rPr lang="uk-UA" sz="1400" dirty="0" err="1">
                <a:solidFill>
                  <a:schemeClr val="bg1"/>
                </a:solidFill>
                <a:latin typeface="Times New Roman" pitchFamily="18" charset="0"/>
                <a:cs typeface="Times New Roman" pitchFamily="18" charset="0"/>
              </a:rPr>
              <a:t>Лиманська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Саратська</a:t>
            </a:r>
            <a:r>
              <a:rPr lang="uk-UA" sz="1400" dirty="0">
                <a:solidFill>
                  <a:schemeClr val="bg1"/>
                </a:solidFill>
                <a:latin typeface="Times New Roman" pitchFamily="18" charset="0"/>
                <a:cs typeface="Times New Roman" pitchFamily="18" charset="0"/>
              </a:rPr>
              <a:t>, Кароліно-</a:t>
            </a:r>
            <a:r>
              <a:rPr lang="uk-UA" sz="1400" dirty="0" err="1">
                <a:solidFill>
                  <a:schemeClr val="bg1"/>
                </a:solidFill>
                <a:latin typeface="Times New Roman" pitchFamily="18" charset="0"/>
                <a:cs typeface="Times New Roman" pitchFamily="18" charset="0"/>
              </a:rPr>
              <a:t>Бугазька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Кулевчанська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Долинська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Ананьївська</a:t>
            </a:r>
            <a:r>
              <a:rPr lang="uk-UA" sz="1400" dirty="0">
                <a:solidFill>
                  <a:schemeClr val="bg1"/>
                </a:solidFill>
                <a:latin typeface="Times New Roman" pitchFamily="18" charset="0"/>
                <a:cs typeface="Times New Roman" pitchFamily="18" charset="0"/>
              </a:rPr>
              <a:t>, Балтська) </a:t>
            </a:r>
          </a:p>
          <a:p>
            <a:pPr eaLnBrk="1" hangingPunct="1"/>
            <a:r>
              <a:rPr lang="uk-UA" sz="1400" b="1" dirty="0">
                <a:solidFill>
                  <a:schemeClr val="bg1"/>
                </a:solidFill>
                <a:latin typeface="Times New Roman" pitchFamily="18" charset="0"/>
                <a:cs typeface="Times New Roman" pitchFamily="18" charset="0"/>
              </a:rPr>
              <a:t>Незаплановане фінансування</a:t>
            </a:r>
            <a:r>
              <a:rPr lang="uk-UA" sz="1400" dirty="0">
                <a:solidFill>
                  <a:schemeClr val="bg1"/>
                </a:solidFill>
                <a:latin typeface="Times New Roman" pitchFamily="18" charset="0"/>
                <a:cs typeface="Times New Roman" pitchFamily="18" charset="0"/>
              </a:rPr>
              <a:t> на 2025 рік, або </a:t>
            </a:r>
            <a:r>
              <a:rPr lang="uk-UA" sz="1400" b="1" dirty="0">
                <a:solidFill>
                  <a:schemeClr val="bg1"/>
                </a:solidFill>
                <a:latin typeface="Times New Roman" pitchFamily="18" charset="0"/>
                <a:cs typeface="Times New Roman" pitchFamily="18" charset="0"/>
              </a:rPr>
              <a:t>не виконується</a:t>
            </a:r>
            <a:r>
              <a:rPr lang="uk-UA" sz="1400" dirty="0">
                <a:solidFill>
                  <a:schemeClr val="bg1"/>
                </a:solidFill>
                <a:latin typeface="Times New Roman" pitchFamily="18" charset="0"/>
                <a:cs typeface="Times New Roman" pitchFamily="18" charset="0"/>
              </a:rPr>
              <a:t> у 17 громадах (</a:t>
            </a:r>
            <a:r>
              <a:rPr lang="uk-UA" sz="1400" dirty="0" err="1">
                <a:solidFill>
                  <a:schemeClr val="bg1"/>
                </a:solidFill>
                <a:latin typeface="Times New Roman" pitchFamily="18" charset="0"/>
                <a:cs typeface="Times New Roman" pitchFamily="18" charset="0"/>
              </a:rPr>
              <a:t>Южненська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Буджацька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Куяльницька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Доброславська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Стрюківська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Петровірівська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Раухівська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Коноплянська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Чогодарівська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Старомаяківська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Чернівська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Тузлівська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Петровірівська</a:t>
            </a:r>
            <a:r>
              <a:rPr lang="uk-UA" sz="1400" dirty="0">
                <a:solidFill>
                  <a:schemeClr val="bg1"/>
                </a:solidFill>
                <a:latin typeface="Times New Roman" pitchFamily="18" charset="0"/>
                <a:cs typeface="Times New Roman" pitchFamily="18" charset="0"/>
              </a:rPr>
              <a:t>, Бессарабська, </a:t>
            </a:r>
            <a:r>
              <a:rPr lang="uk-UA" sz="1400" dirty="0" err="1">
                <a:solidFill>
                  <a:schemeClr val="bg1"/>
                </a:solidFill>
                <a:latin typeface="Times New Roman" pitchFamily="18" charset="0"/>
                <a:cs typeface="Times New Roman" pitchFamily="18" charset="0"/>
              </a:rPr>
              <a:t>Павлівська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Старокозацька</a:t>
            </a:r>
            <a:r>
              <a:rPr lang="uk-UA" sz="1400" dirty="0">
                <a:solidFill>
                  <a:schemeClr val="bg1"/>
                </a:solidFill>
                <a:latin typeface="Times New Roman" pitchFamily="18" charset="0"/>
                <a:cs typeface="Times New Roman" pitchFamily="18" charset="0"/>
              </a:rPr>
              <a:t>, Одеська)</a:t>
            </a:r>
          </a:p>
          <a:p>
            <a:pPr eaLnBrk="1" hangingPunct="1">
              <a:buFont typeface="Arial" charset="0"/>
              <a:buChar char="•"/>
            </a:pPr>
            <a:endParaRPr lang="uk-UA" sz="1400"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565150" y="188913"/>
            <a:ext cx="7886700" cy="768350"/>
          </a:xfrm>
        </p:spPr>
        <p:txBody>
          <a:bodyPr>
            <a:noAutofit/>
          </a:bodyPr>
          <a:lstStyle/>
          <a:p>
            <a:pPr algn="ctr" eaLnBrk="1" fontAlgn="auto" hangingPunct="1">
              <a:spcAft>
                <a:spcPts val="0"/>
              </a:spcAft>
              <a:defRPr/>
            </a:pPr>
            <a:r>
              <a:rPr lang="uk-UA" sz="2400" b="1" dirty="0">
                <a:latin typeface="Times New Roman" panose="02020603050405020304" pitchFamily="18" charset="0"/>
                <a:cs typeface="Times New Roman" panose="02020603050405020304" pitchFamily="18" charset="0"/>
              </a:rPr>
              <a:t>Відділ водних відносин та басейнової взаємодії про Координацію та моніторинг виконання ПУРБ</a:t>
            </a:r>
            <a:endParaRPr lang="ru-RU" sz="2400" b="1" dirty="0">
              <a:latin typeface="Times New Roman" panose="02020603050405020304" pitchFamily="18" charset="0"/>
              <a:cs typeface="Times New Roman" panose="02020603050405020304" pitchFamily="18" charset="0"/>
            </a:endParaRPr>
          </a:p>
        </p:txBody>
      </p:sp>
      <p:sp>
        <p:nvSpPr>
          <p:cNvPr id="46082" name="Rectangle 4"/>
          <p:cNvSpPr>
            <a:spLocks noGrp="1"/>
          </p:cNvSpPr>
          <p:nvPr>
            <p:ph type="body" sz="half" idx="4294967295"/>
          </p:nvPr>
        </p:nvSpPr>
        <p:spPr>
          <a:xfrm>
            <a:off x="0" y="2133600"/>
            <a:ext cx="9015413" cy="3624263"/>
          </a:xfrm>
        </p:spPr>
        <p:txBody>
          <a:bodyPr/>
          <a:lstStyle/>
          <a:p>
            <a:pPr eaLnBrk="1" hangingPunct="1"/>
            <a:r>
              <a:rPr lang="uk-UA" sz="1400" b="1" dirty="0">
                <a:solidFill>
                  <a:schemeClr val="bg1"/>
                </a:solidFill>
                <a:latin typeface="Times New Roman" pitchFamily="18" charset="0"/>
                <a:cs typeface="Times New Roman" pitchFamily="18" charset="0"/>
              </a:rPr>
              <a:t>План управління річковим басейном Нижнього Дунаю на 2025-2030 роки</a:t>
            </a:r>
            <a:r>
              <a:rPr lang="ru-RU" sz="1400" b="1" dirty="0">
                <a:solidFill>
                  <a:schemeClr val="bg1"/>
                </a:solidFill>
                <a:latin typeface="Times New Roman" pitchFamily="18" charset="0"/>
                <a:cs typeface="Times New Roman" pitchFamily="18" charset="0"/>
              </a:rPr>
              <a:t> </a:t>
            </a:r>
            <a:endParaRPr lang="ru-RU" sz="1400" dirty="0">
              <a:solidFill>
                <a:schemeClr val="bg1"/>
              </a:solidFill>
              <a:latin typeface="Times New Roman" pitchFamily="18" charset="0"/>
              <a:cs typeface="Times New Roman" pitchFamily="18" charset="0"/>
            </a:endParaRPr>
          </a:p>
          <a:p>
            <a:pPr eaLnBrk="1" hangingPunct="1"/>
            <a:r>
              <a:rPr lang="uk-UA" sz="1400" dirty="0">
                <a:solidFill>
                  <a:schemeClr val="bg1"/>
                </a:solidFill>
                <a:latin typeface="Times New Roman" pitchFamily="18" charset="0"/>
                <a:cs typeface="Times New Roman" pitchFamily="18" charset="0"/>
              </a:rPr>
              <a:t>    Програма заходів (додаток 11 до ПУРБ) складається із 49 заходів, в тому числі 28 основних та 21 додаткових заходів.</a:t>
            </a:r>
          </a:p>
          <a:p>
            <a:pPr eaLnBrk="1" hangingPunct="1"/>
            <a:r>
              <a:rPr lang="uk-UA" sz="1400" dirty="0">
                <a:solidFill>
                  <a:schemeClr val="bg1"/>
                </a:solidFill>
                <a:latin typeface="Times New Roman" pitchFamily="18" charset="0"/>
                <a:cs typeface="Times New Roman" pitchFamily="18" charset="0"/>
              </a:rPr>
              <a:t>    Із 28 основних заходів:</a:t>
            </a:r>
          </a:p>
          <a:p>
            <a:pPr eaLnBrk="1" hangingPunct="1">
              <a:buFont typeface="Arial" charset="0"/>
              <a:buChar char="•"/>
            </a:pPr>
            <a:r>
              <a:rPr lang="uk-UA" sz="1400" dirty="0">
                <a:solidFill>
                  <a:schemeClr val="bg1"/>
                </a:solidFill>
                <a:latin typeface="Times New Roman" pitchFamily="18" charset="0"/>
                <a:cs typeface="Times New Roman" pitchFamily="18" charset="0"/>
              </a:rPr>
              <a:t> 20 – це заходи, які спрямовані на зменшення впливу </a:t>
            </a:r>
            <a:r>
              <a:rPr lang="uk-UA" sz="1400" dirty="0" err="1">
                <a:solidFill>
                  <a:schemeClr val="bg1"/>
                </a:solidFill>
                <a:latin typeface="Times New Roman" pitchFamily="18" charset="0"/>
                <a:cs typeface="Times New Roman" pitchFamily="18" charset="0"/>
              </a:rPr>
              <a:t>гідроморфологічних</a:t>
            </a:r>
            <a:r>
              <a:rPr lang="uk-UA" sz="1400" dirty="0">
                <a:solidFill>
                  <a:schemeClr val="bg1"/>
                </a:solidFill>
                <a:latin typeface="Times New Roman" pitchFamily="18" charset="0"/>
                <a:cs typeface="Times New Roman" pitchFamily="18" charset="0"/>
              </a:rPr>
              <a:t> змін (розчистка і </a:t>
            </a:r>
            <a:r>
              <a:rPr lang="uk-UA" sz="1400" dirty="0" err="1">
                <a:solidFill>
                  <a:schemeClr val="bg1"/>
                </a:solidFill>
                <a:latin typeface="Times New Roman" pitchFamily="18" charset="0"/>
                <a:cs typeface="Times New Roman" pitchFamily="18" charset="0"/>
              </a:rPr>
              <a:t>ревіталізація</a:t>
            </a:r>
            <a:r>
              <a:rPr lang="uk-UA" sz="1400" dirty="0">
                <a:solidFill>
                  <a:schemeClr val="bg1"/>
                </a:solidFill>
                <a:latin typeface="Times New Roman" pitchFamily="18" charset="0"/>
                <a:cs typeface="Times New Roman" pitchFamily="18" charset="0"/>
              </a:rPr>
              <a:t> водойм); </a:t>
            </a:r>
          </a:p>
          <a:p>
            <a:pPr eaLnBrk="1" hangingPunct="1">
              <a:buFont typeface="Arial" charset="0"/>
              <a:buChar char="•"/>
            </a:pPr>
            <a:r>
              <a:rPr lang="uk-UA" sz="1400" dirty="0">
                <a:solidFill>
                  <a:schemeClr val="bg1"/>
                </a:solidFill>
                <a:latin typeface="Times New Roman" pitchFamily="18" charset="0"/>
                <a:cs typeface="Times New Roman" pitchFamily="18" charset="0"/>
              </a:rPr>
              <a:t> 6 – це </a:t>
            </a:r>
            <a:r>
              <a:rPr lang="uk-UA" altLang="uk-UA" sz="1400" dirty="0">
                <a:solidFill>
                  <a:schemeClr val="bg1"/>
                </a:solidFill>
                <a:latin typeface="Times New Roman" pitchFamily="18" charset="0"/>
                <a:cs typeface="Times New Roman" pitchFamily="18" charset="0"/>
              </a:rPr>
              <a:t>заходи, які  спрямовані на зменшення забруднення поверхневих вод (переважно будівництво і реконструкція очисних споруд та каналізаційних мереж);</a:t>
            </a:r>
          </a:p>
          <a:p>
            <a:pPr eaLnBrk="1" hangingPunct="1">
              <a:buFont typeface="Arial" charset="0"/>
              <a:buChar char="•"/>
            </a:pPr>
            <a:r>
              <a:rPr lang="uk-UA" sz="1400" dirty="0">
                <a:solidFill>
                  <a:schemeClr val="bg1"/>
                </a:solidFill>
                <a:latin typeface="Times New Roman" pitchFamily="18" charset="0"/>
                <a:cs typeface="Times New Roman" pitchFamily="18" charset="0"/>
              </a:rPr>
              <a:t> 2 – це інші заходи ((удосконалення державного обліку водокористування</a:t>
            </a:r>
            <a:r>
              <a:rPr lang="uk-UA" sz="1400" b="1" dirty="0">
                <a:solidFill>
                  <a:schemeClr val="bg1"/>
                </a:solidFill>
                <a:cs typeface="Arial" charset="0"/>
              </a:rPr>
              <a:t>, заходи спрямовані на зменшення засмічення побутовими відходами та інше).</a:t>
            </a:r>
          </a:p>
          <a:p>
            <a:pPr eaLnBrk="1" hangingPunct="1"/>
            <a:r>
              <a:rPr lang="uk-UA" sz="1400" b="1" dirty="0">
                <a:solidFill>
                  <a:schemeClr val="bg1"/>
                </a:solidFill>
                <a:latin typeface="Times New Roman" pitchFamily="18" charset="0"/>
                <a:cs typeface="Times New Roman" pitchFamily="18" charset="0"/>
              </a:rPr>
              <a:t>Станом на 27.05.2025</a:t>
            </a:r>
            <a:r>
              <a:rPr lang="uk-UA" sz="1400" dirty="0">
                <a:solidFill>
                  <a:schemeClr val="bg1"/>
                </a:solidFill>
                <a:latin typeface="Times New Roman" pitchFamily="18" charset="0"/>
                <a:cs typeface="Times New Roman" pitchFamily="18" charset="0"/>
              </a:rPr>
              <a:t> по басейну Нижнього Дунаю отримано 14 відповідей від громад а саме:</a:t>
            </a:r>
          </a:p>
          <a:p>
            <a:pPr eaLnBrk="1" hangingPunct="1"/>
            <a:r>
              <a:rPr lang="uk-UA" sz="1400" b="1" dirty="0">
                <a:solidFill>
                  <a:schemeClr val="bg1"/>
                </a:solidFill>
                <a:latin typeface="Times New Roman" pitchFamily="18" charset="0"/>
                <a:cs typeface="Times New Roman" pitchFamily="18" charset="0"/>
              </a:rPr>
              <a:t>Включено/Буде включено до</a:t>
            </a:r>
            <a:r>
              <a:rPr lang="uk-UA" sz="1400" dirty="0">
                <a:solidFill>
                  <a:schemeClr val="bg1"/>
                </a:solidFill>
                <a:latin typeface="Times New Roman" pitchFamily="18" charset="0"/>
                <a:cs typeface="Times New Roman" pitchFamily="18" charset="0"/>
              </a:rPr>
              <a:t> </a:t>
            </a:r>
            <a:r>
              <a:rPr lang="uk-UA" sz="1400" b="1" dirty="0">
                <a:solidFill>
                  <a:schemeClr val="bg1"/>
                </a:solidFill>
                <a:latin typeface="Times New Roman" pitchFamily="18" charset="0"/>
                <a:cs typeface="Times New Roman" pitchFamily="18" charset="0"/>
              </a:rPr>
              <a:t>короткострокового та середньострокового планування</a:t>
            </a:r>
            <a:r>
              <a:rPr lang="uk-UA" sz="1400" dirty="0">
                <a:solidFill>
                  <a:schemeClr val="bg1"/>
                </a:solidFill>
                <a:latin typeface="Times New Roman" pitchFamily="18" charset="0"/>
                <a:cs typeface="Times New Roman" pitchFamily="18" charset="0"/>
              </a:rPr>
              <a:t> – 6 громад (Татарбунарська, </a:t>
            </a:r>
            <a:r>
              <a:rPr lang="uk-UA" sz="1400" dirty="0" err="1">
                <a:solidFill>
                  <a:schemeClr val="bg1"/>
                </a:solidFill>
                <a:latin typeface="Times New Roman" pitchFamily="18" charset="0"/>
                <a:cs typeface="Times New Roman" pitchFamily="18" charset="0"/>
              </a:rPr>
              <a:t>Теплицька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Саф`янівська</a:t>
            </a:r>
            <a:r>
              <a:rPr lang="uk-UA" sz="1400" dirty="0">
                <a:solidFill>
                  <a:schemeClr val="bg1"/>
                </a:solidFill>
                <a:latin typeface="Times New Roman" pitchFamily="18" charset="0"/>
                <a:cs typeface="Times New Roman" pitchFamily="18" charset="0"/>
              </a:rPr>
              <a:t>, Ренійська, </a:t>
            </a:r>
            <a:r>
              <a:rPr lang="uk-UA" sz="1400" dirty="0" err="1">
                <a:solidFill>
                  <a:schemeClr val="bg1"/>
                </a:solidFill>
                <a:latin typeface="Times New Roman" pitchFamily="18" charset="0"/>
                <a:cs typeface="Times New Roman" pitchFamily="18" charset="0"/>
              </a:rPr>
              <a:t>Теплицька</a:t>
            </a:r>
            <a:r>
              <a:rPr lang="uk-UA" sz="1400" dirty="0">
                <a:solidFill>
                  <a:schemeClr val="bg1"/>
                </a:solidFill>
                <a:latin typeface="Times New Roman" pitchFamily="18" charset="0"/>
                <a:cs typeface="Times New Roman" pitchFamily="18" charset="0"/>
              </a:rPr>
              <a:t>) зокрема </a:t>
            </a:r>
            <a:r>
              <a:rPr lang="uk-UA" sz="1400" dirty="0" err="1">
                <a:solidFill>
                  <a:schemeClr val="bg1"/>
                </a:solidFill>
                <a:latin typeface="Times New Roman" pitchFamily="18" charset="0"/>
                <a:cs typeface="Times New Roman" pitchFamily="18" charset="0"/>
              </a:rPr>
              <a:t>Арцизькою</a:t>
            </a:r>
            <a:r>
              <a:rPr lang="uk-UA" sz="1400" dirty="0">
                <a:solidFill>
                  <a:schemeClr val="bg1"/>
                </a:solidFill>
                <a:latin typeface="Times New Roman" pitchFamily="18" charset="0"/>
                <a:cs typeface="Times New Roman" pitchFamily="18" charset="0"/>
              </a:rPr>
              <a:t> </a:t>
            </a:r>
            <a:r>
              <a:rPr lang="ru-RU" sz="1400" dirty="0" err="1">
                <a:solidFill>
                  <a:schemeClr val="bg1"/>
                </a:solidFill>
                <a:latin typeface="Times New Roman" pitchFamily="18" charset="0"/>
                <a:cs typeface="Times New Roman" pitchFamily="18" charset="0"/>
              </a:rPr>
              <a:t>Міською</a:t>
            </a:r>
            <a:r>
              <a:rPr lang="ru-RU" sz="1400" dirty="0">
                <a:solidFill>
                  <a:schemeClr val="bg1"/>
                </a:solidFill>
                <a:latin typeface="Times New Roman" pitchFamily="18" charset="0"/>
                <a:cs typeface="Times New Roman" pitchFamily="18" charset="0"/>
              </a:rPr>
              <a:t> Радою, </a:t>
            </a:r>
            <a:r>
              <a:rPr lang="uk-UA" sz="1400" dirty="0">
                <a:solidFill>
                  <a:schemeClr val="bg1"/>
                </a:solidFill>
                <a:latin typeface="Times New Roman" pitchFamily="18" charset="0"/>
                <a:cs typeface="Times New Roman" pitchFamily="18" charset="0"/>
              </a:rPr>
              <a:t>в рамках впровадження та виконання заходів ПУРБ </a:t>
            </a:r>
            <a:r>
              <a:rPr lang="ru-RU" sz="1400" dirty="0" err="1">
                <a:solidFill>
                  <a:schemeClr val="bg1"/>
                </a:solidFill>
                <a:latin typeface="Times New Roman" pitchFamily="18" charset="0"/>
                <a:cs typeface="Times New Roman" pitchFamily="18" charset="0"/>
              </a:rPr>
              <a:t>запланована</a:t>
            </a:r>
            <a:r>
              <a:rPr lang="ru-RU" sz="1400" dirty="0">
                <a:solidFill>
                  <a:schemeClr val="bg1"/>
                </a:solidFill>
                <a:latin typeface="Times New Roman" pitchFamily="18" charset="0"/>
                <a:cs typeface="Times New Roman" pitchFamily="18" charset="0"/>
              </a:rPr>
              <a:t> </a:t>
            </a:r>
            <a:r>
              <a:rPr lang="ru-RU" sz="1400" b="1" dirty="0" err="1">
                <a:solidFill>
                  <a:schemeClr val="bg1"/>
                </a:solidFill>
                <a:latin typeface="Times New Roman" pitchFamily="18" charset="0"/>
                <a:cs typeface="Times New Roman" pitchFamily="18" charset="0"/>
              </a:rPr>
              <a:t>реконструкція</a:t>
            </a:r>
            <a:r>
              <a:rPr lang="ru-RU" sz="1400" b="1" dirty="0">
                <a:solidFill>
                  <a:schemeClr val="bg1"/>
                </a:solidFill>
                <a:latin typeface="Times New Roman" pitchFamily="18" charset="0"/>
                <a:cs typeface="Times New Roman" pitchFamily="18" charset="0"/>
              </a:rPr>
              <a:t> </a:t>
            </a:r>
            <a:r>
              <a:rPr lang="ru-RU" sz="1400" b="1" dirty="0" err="1">
                <a:solidFill>
                  <a:schemeClr val="bg1"/>
                </a:solidFill>
                <a:latin typeface="Times New Roman" pitchFamily="18" charset="0"/>
                <a:cs typeface="Times New Roman" pitchFamily="18" charset="0"/>
              </a:rPr>
              <a:t>каналізаційних</a:t>
            </a:r>
            <a:r>
              <a:rPr lang="ru-RU" sz="1400" b="1" dirty="0">
                <a:solidFill>
                  <a:schemeClr val="bg1"/>
                </a:solidFill>
                <a:latin typeface="Times New Roman" pitchFamily="18" charset="0"/>
                <a:cs typeface="Times New Roman" pitchFamily="18" charset="0"/>
              </a:rPr>
              <a:t> </a:t>
            </a:r>
            <a:r>
              <a:rPr lang="ru-RU" sz="1400" b="1" dirty="0" err="1">
                <a:solidFill>
                  <a:schemeClr val="bg1"/>
                </a:solidFill>
                <a:latin typeface="Times New Roman" pitchFamily="18" charset="0"/>
                <a:cs typeface="Times New Roman" pitchFamily="18" charset="0"/>
              </a:rPr>
              <a:t>споруд</a:t>
            </a:r>
            <a:r>
              <a:rPr lang="ru-RU" sz="1400" b="1" dirty="0">
                <a:solidFill>
                  <a:schemeClr val="bg1"/>
                </a:solidFill>
                <a:latin typeface="Times New Roman" pitchFamily="18" charset="0"/>
                <a:cs typeface="Times New Roman" pitchFamily="18" charset="0"/>
              </a:rPr>
              <a:t> </a:t>
            </a:r>
            <a:r>
              <a:rPr lang="ru-RU" sz="1400" dirty="0">
                <a:solidFill>
                  <a:schemeClr val="bg1"/>
                </a:solidFill>
                <a:latin typeface="Times New Roman" pitchFamily="18" charset="0"/>
                <a:cs typeface="Times New Roman" pitchFamily="18" charset="0"/>
              </a:rPr>
              <a:t>м. </a:t>
            </a:r>
            <a:r>
              <a:rPr lang="ru-RU" sz="1400" dirty="0" err="1">
                <a:solidFill>
                  <a:schemeClr val="bg1"/>
                </a:solidFill>
                <a:latin typeface="Times New Roman" pitchFamily="18" charset="0"/>
                <a:cs typeface="Times New Roman" pitchFamily="18" charset="0"/>
              </a:rPr>
              <a:t>Арциз</a:t>
            </a:r>
            <a:r>
              <a:rPr lang="ru-RU" sz="1400" dirty="0">
                <a:solidFill>
                  <a:schemeClr val="bg1"/>
                </a:solidFill>
                <a:latin typeface="Times New Roman" pitchFamily="18" charset="0"/>
                <a:cs typeface="Times New Roman" pitchFamily="18" charset="0"/>
              </a:rPr>
              <a:t> в </a:t>
            </a:r>
            <a:r>
              <a:rPr lang="ru-RU" sz="1400" dirty="0" err="1">
                <a:solidFill>
                  <a:schemeClr val="bg1"/>
                </a:solidFill>
                <a:latin typeface="Times New Roman" pitchFamily="18" charset="0"/>
                <a:cs typeface="Times New Roman" pitchFamily="18" charset="0"/>
              </a:rPr>
              <a:t>сумі</a:t>
            </a:r>
            <a:r>
              <a:rPr lang="ru-RU" sz="1400" dirty="0">
                <a:solidFill>
                  <a:schemeClr val="bg1"/>
                </a:solidFill>
                <a:latin typeface="Times New Roman" pitchFamily="18" charset="0"/>
                <a:cs typeface="Times New Roman" pitchFamily="18" charset="0"/>
              </a:rPr>
              <a:t> – 1 660 373,63 </a:t>
            </a:r>
            <a:r>
              <a:rPr lang="ru-RU" sz="1400" dirty="0" err="1">
                <a:solidFill>
                  <a:schemeClr val="bg1"/>
                </a:solidFill>
                <a:latin typeface="Times New Roman" pitchFamily="18" charset="0"/>
                <a:cs typeface="Times New Roman" pitchFamily="18" charset="0"/>
              </a:rPr>
              <a:t>грн</a:t>
            </a:r>
            <a:endParaRPr lang="uk-UA" sz="1400" dirty="0">
              <a:solidFill>
                <a:schemeClr val="bg1"/>
              </a:solidFill>
              <a:latin typeface="Times New Roman" pitchFamily="18" charset="0"/>
              <a:cs typeface="Times New Roman" pitchFamily="18" charset="0"/>
            </a:endParaRPr>
          </a:p>
          <a:p>
            <a:pPr eaLnBrk="1" hangingPunct="1"/>
            <a:r>
              <a:rPr lang="uk-UA" sz="1400" b="1" dirty="0">
                <a:solidFill>
                  <a:schemeClr val="bg1"/>
                </a:solidFill>
                <a:latin typeface="Times New Roman" pitchFamily="18" charset="0"/>
                <a:cs typeface="Times New Roman" pitchFamily="18" charset="0"/>
              </a:rPr>
              <a:t>Виконується(або виконується частково)</a:t>
            </a:r>
            <a:r>
              <a:rPr lang="uk-UA" sz="1400" dirty="0">
                <a:solidFill>
                  <a:schemeClr val="bg1"/>
                </a:solidFill>
                <a:latin typeface="Times New Roman" pitchFamily="18" charset="0"/>
                <a:cs typeface="Times New Roman" pitchFamily="18" charset="0"/>
              </a:rPr>
              <a:t> згідно з раніше, або нещодавно прийнятими планами  розвитку громад – 2 громадами (</a:t>
            </a:r>
            <a:r>
              <a:rPr lang="uk-UA" sz="1400" dirty="0" err="1">
                <a:solidFill>
                  <a:schemeClr val="bg1"/>
                </a:solidFill>
                <a:latin typeface="Times New Roman" pitchFamily="18" charset="0"/>
                <a:cs typeface="Times New Roman" pitchFamily="18" charset="0"/>
              </a:rPr>
              <a:t>Катлабузька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Кілійська</a:t>
            </a:r>
            <a:r>
              <a:rPr lang="uk-UA" sz="1400" dirty="0">
                <a:solidFill>
                  <a:schemeClr val="bg1"/>
                </a:solidFill>
                <a:latin typeface="Times New Roman" pitchFamily="18" charset="0"/>
                <a:cs typeface="Times New Roman" pitchFamily="18" charset="0"/>
              </a:rPr>
              <a:t>) </a:t>
            </a:r>
          </a:p>
          <a:p>
            <a:pPr eaLnBrk="1" hangingPunct="1"/>
            <a:r>
              <a:rPr lang="uk-UA" sz="1400" b="1" dirty="0">
                <a:solidFill>
                  <a:schemeClr val="bg1"/>
                </a:solidFill>
                <a:latin typeface="Times New Roman" pitchFamily="18" charset="0"/>
                <a:cs typeface="Times New Roman" pitchFamily="18" charset="0"/>
              </a:rPr>
              <a:t>Незаплановане фінансування</a:t>
            </a:r>
            <a:r>
              <a:rPr lang="uk-UA" sz="1400" dirty="0">
                <a:solidFill>
                  <a:schemeClr val="bg1"/>
                </a:solidFill>
                <a:latin typeface="Times New Roman" pitchFamily="18" charset="0"/>
                <a:cs typeface="Times New Roman" pitchFamily="18" charset="0"/>
              </a:rPr>
              <a:t> на 2025 рік, або </a:t>
            </a:r>
            <a:r>
              <a:rPr lang="uk-UA" sz="1400" b="1" dirty="0">
                <a:solidFill>
                  <a:schemeClr val="bg1"/>
                </a:solidFill>
                <a:latin typeface="Times New Roman" pitchFamily="18" charset="0"/>
                <a:cs typeface="Times New Roman" pitchFamily="18" charset="0"/>
              </a:rPr>
              <a:t>не виконується</a:t>
            </a:r>
            <a:r>
              <a:rPr lang="uk-UA" sz="1400" dirty="0">
                <a:solidFill>
                  <a:schemeClr val="bg1"/>
                </a:solidFill>
                <a:latin typeface="Times New Roman" pitchFamily="18" charset="0"/>
                <a:cs typeface="Times New Roman" pitchFamily="18" charset="0"/>
              </a:rPr>
              <a:t> у 6 громадах (</a:t>
            </a:r>
            <a:r>
              <a:rPr lang="uk-UA" sz="1400" dirty="0" err="1">
                <a:solidFill>
                  <a:schemeClr val="bg1"/>
                </a:solidFill>
                <a:latin typeface="Times New Roman" pitchFamily="18" charset="0"/>
                <a:cs typeface="Times New Roman" pitchFamily="18" charset="0"/>
              </a:rPr>
              <a:t>Буджацька</a:t>
            </a:r>
            <a:r>
              <a:rPr lang="uk-UA" sz="1400" dirty="0">
                <a:solidFill>
                  <a:schemeClr val="bg1"/>
                </a:solidFill>
                <a:latin typeface="Times New Roman" pitchFamily="18" charset="0"/>
                <a:cs typeface="Times New Roman" pitchFamily="18" charset="0"/>
              </a:rPr>
              <a:t>, Бессарабська, </a:t>
            </a:r>
            <a:r>
              <a:rPr lang="uk-UA" sz="1400" dirty="0" err="1">
                <a:solidFill>
                  <a:schemeClr val="bg1"/>
                </a:solidFill>
                <a:latin typeface="Times New Roman" pitchFamily="18" charset="0"/>
                <a:cs typeface="Times New Roman" pitchFamily="18" charset="0"/>
              </a:rPr>
              <a:t>Павлівська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Кубейська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Вилківська</a:t>
            </a:r>
            <a:r>
              <a:rPr lang="uk-UA" sz="1400" dirty="0">
                <a:solidFill>
                  <a:schemeClr val="bg1"/>
                </a:solidFill>
                <a:latin typeface="Times New Roman" pitchFamily="18" charset="0"/>
                <a:cs typeface="Times New Roman" pitchFamily="18" charset="0"/>
              </a:rPr>
              <a:t>, </a:t>
            </a:r>
            <a:r>
              <a:rPr lang="uk-UA" sz="1400" dirty="0" err="1">
                <a:solidFill>
                  <a:schemeClr val="bg1"/>
                </a:solidFill>
                <a:latin typeface="Times New Roman" pitchFamily="18" charset="0"/>
                <a:cs typeface="Times New Roman" pitchFamily="18" charset="0"/>
              </a:rPr>
              <a:t>Городненська</a:t>
            </a:r>
            <a:r>
              <a:rPr lang="uk-UA" sz="1400" dirty="0">
                <a:solidFill>
                  <a:schemeClr val="bg1"/>
                </a:solidFill>
                <a:latin typeface="Times New Roman" pitchFamily="18" charset="0"/>
                <a:cs typeface="Times New Roman" pitchFamily="18" charset="0"/>
              </a:rPr>
              <a:t>)</a:t>
            </a:r>
          </a:p>
          <a:p>
            <a:pPr eaLnBrk="1" hangingPunct="1">
              <a:buFont typeface="Arial" charset="0"/>
              <a:buChar char="•"/>
            </a:pPr>
            <a:endParaRPr lang="uk-UA" sz="1400" b="1" dirty="0">
              <a:solidFill>
                <a:schemeClr val="bg1"/>
              </a:solidFill>
              <a:cs typeface="Arial"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323850" y="1484313"/>
            <a:ext cx="8499475" cy="4968875"/>
          </a:xfrm>
        </p:spPr>
        <p:txBody>
          <a:bodyPr/>
          <a:lstStyle/>
          <a:p>
            <a:pPr eaLnBrk="1" hangingPunct="1">
              <a:lnSpc>
                <a:spcPct val="80000"/>
              </a:lnSpc>
              <a:buFontTx/>
              <a:buNone/>
            </a:pPr>
            <a:r>
              <a:rPr lang="uk-UA" altLang="ru-RU" sz="1800" dirty="0">
                <a:solidFill>
                  <a:srgbClr val="002060"/>
                </a:solidFill>
                <a:latin typeface="Times New Roman" pitchFamily="18" charset="0"/>
                <a:cs typeface="Times New Roman" pitchFamily="18" charset="0"/>
              </a:rPr>
              <a:t>	</a:t>
            </a:r>
            <a:r>
              <a:rPr lang="uk-UA" altLang="uk-UA" sz="1800" b="1" dirty="0">
                <a:solidFill>
                  <a:schemeClr val="bg1"/>
                </a:solidFill>
                <a:latin typeface="Times New Roman" pitchFamily="18" charset="0"/>
                <a:cs typeface="Times New Roman" pitchFamily="18" charset="0"/>
              </a:rPr>
              <a:t>З червня 2024 по червень 2025 року відділом водного кадастру та ТЕБ:</a:t>
            </a:r>
          </a:p>
          <a:p>
            <a:pPr eaLnBrk="1" hangingPunct="1">
              <a:lnSpc>
                <a:spcPct val="80000"/>
              </a:lnSpc>
            </a:pPr>
            <a:r>
              <a:rPr lang="uk-UA" altLang="uk-UA" sz="1800" b="1" dirty="0">
                <a:solidFill>
                  <a:schemeClr val="bg1"/>
                </a:solidFill>
                <a:latin typeface="Times New Roman" pitchFamily="18" charset="0"/>
                <a:cs typeface="Times New Roman" pitchFamily="18" charset="0"/>
              </a:rPr>
              <a:t>Розглянуто та надано пропозиції по паспортах водних об'єктів та договорах оренди землі в комплексі з розташованими на ній водними об'єктами – 47 об’єктів;</a:t>
            </a:r>
          </a:p>
          <a:p>
            <a:pPr eaLnBrk="1" hangingPunct="1">
              <a:lnSpc>
                <a:spcPct val="80000"/>
              </a:lnSpc>
            </a:pPr>
            <a:r>
              <a:rPr lang="uk-UA" altLang="uk-UA" sz="1800" b="1" dirty="0">
                <a:solidFill>
                  <a:schemeClr val="bg1"/>
                </a:solidFill>
                <a:latin typeface="Times New Roman" pitchFamily="18" charset="0"/>
                <a:cs typeface="Times New Roman" pitchFamily="18" charset="0"/>
              </a:rPr>
              <a:t>Підготовка інформаційних матеріалів по водних об'єктах в межах територіальних громад для формування містобудівної документації – 73 звернення;</a:t>
            </a:r>
          </a:p>
          <a:p>
            <a:pPr eaLnBrk="1" hangingPunct="1">
              <a:lnSpc>
                <a:spcPct val="80000"/>
              </a:lnSpc>
            </a:pPr>
            <a:r>
              <a:rPr lang="uk-UA" altLang="uk-UA" sz="1800" b="1" dirty="0">
                <a:solidFill>
                  <a:schemeClr val="bg1"/>
                </a:solidFill>
                <a:latin typeface="Times New Roman" pitchFamily="18" charset="0"/>
                <a:cs typeface="Times New Roman" pitchFamily="18" charset="0"/>
              </a:rPr>
              <a:t>Підготовка та прийняття участі у Міжвідомчій комісії по узгодженню режимів роботи водосховищ комплексного призначення та водогосподарських систем у басейні річок Причорномор'я та </a:t>
            </a:r>
            <a:r>
              <a:rPr lang="uk-UA" altLang="uk-UA" sz="1800" b="1" dirty="0" err="1">
                <a:solidFill>
                  <a:schemeClr val="bg1"/>
                </a:solidFill>
                <a:latin typeface="Times New Roman" pitchFamily="18" charset="0"/>
                <a:cs typeface="Times New Roman" pitchFamily="18" charset="0"/>
              </a:rPr>
              <a:t>суббасейні</a:t>
            </a:r>
            <a:r>
              <a:rPr lang="uk-UA" altLang="uk-UA" sz="1800" b="1" dirty="0">
                <a:solidFill>
                  <a:schemeClr val="bg1"/>
                </a:solidFill>
                <a:latin typeface="Times New Roman" pitchFamily="18" charset="0"/>
                <a:cs typeface="Times New Roman" pitchFamily="18" charset="0"/>
              </a:rPr>
              <a:t> нижнього Дунаю – 2 засідання;</a:t>
            </a:r>
            <a:r>
              <a:rPr lang="ru-RU" altLang="uk-UA" sz="1800" b="1" dirty="0">
                <a:solidFill>
                  <a:schemeClr val="bg1"/>
                </a:solidFill>
                <a:latin typeface="Times New Roman" pitchFamily="18" charset="0"/>
                <a:cs typeface="Times New Roman" pitchFamily="18" charset="0"/>
              </a:rPr>
              <a:t> </a:t>
            </a:r>
            <a:endParaRPr lang="uk-UA" altLang="uk-UA" sz="1800" b="1" dirty="0">
              <a:solidFill>
                <a:schemeClr val="bg1"/>
              </a:solidFill>
              <a:latin typeface="Times New Roman" pitchFamily="18" charset="0"/>
              <a:cs typeface="Times New Roman" pitchFamily="18" charset="0"/>
            </a:endParaRPr>
          </a:p>
          <a:p>
            <a:pPr eaLnBrk="1" hangingPunct="1">
              <a:lnSpc>
                <a:spcPct val="80000"/>
              </a:lnSpc>
            </a:pPr>
            <a:r>
              <a:rPr lang="uk-UA" altLang="uk-UA" sz="1800" b="1" dirty="0">
                <a:solidFill>
                  <a:schemeClr val="bg1"/>
                </a:solidFill>
                <a:latin typeface="Times New Roman" pitchFamily="18" charset="0"/>
                <a:cs typeface="Times New Roman" pitchFamily="18" charset="0"/>
              </a:rPr>
              <a:t>Розробка та затвердження режимів роботи штучних водних об'єктів на території Одеської області – 187 об’єктів; </a:t>
            </a:r>
          </a:p>
          <a:p>
            <a:pPr eaLnBrk="1" hangingPunct="1">
              <a:lnSpc>
                <a:spcPct val="80000"/>
              </a:lnSpc>
            </a:pPr>
            <a:r>
              <a:rPr lang="uk-UA" altLang="uk-UA" sz="1800" b="1" dirty="0">
                <a:solidFill>
                  <a:schemeClr val="bg1"/>
                </a:solidFill>
                <a:latin typeface="Times New Roman" pitchFamily="18" charset="0"/>
                <a:cs typeface="Times New Roman" pitchFamily="18" charset="0"/>
              </a:rPr>
              <a:t>Ведення державного</a:t>
            </a:r>
            <a:r>
              <a:rPr lang="ru-RU" altLang="uk-UA" sz="1800" b="1" dirty="0">
                <a:solidFill>
                  <a:schemeClr val="bg1"/>
                </a:solidFill>
                <a:latin typeface="Times New Roman" pitchFamily="18" charset="0"/>
                <a:cs typeface="Times New Roman" pitchFamily="18" charset="0"/>
              </a:rPr>
              <a:t> водного кадастру </a:t>
            </a:r>
            <a:r>
              <a:rPr lang="uk-UA" altLang="uk-UA" sz="1800" b="1" dirty="0">
                <a:solidFill>
                  <a:schemeClr val="bg1"/>
                </a:solidFill>
                <a:latin typeface="Times New Roman" pitchFamily="18" charset="0"/>
                <a:cs typeface="Times New Roman" pitchFamily="18" charset="0"/>
              </a:rPr>
              <a:t>– </a:t>
            </a:r>
            <a:r>
              <a:rPr lang="uk-UA" altLang="uk-UA" sz="1800" b="1" dirty="0" err="1">
                <a:solidFill>
                  <a:schemeClr val="bg1"/>
                </a:solidFill>
                <a:latin typeface="Times New Roman" pitchFamily="18" charset="0"/>
                <a:cs typeface="Times New Roman" pitchFamily="18" charset="0"/>
              </a:rPr>
              <a:t>проінвентаризовано</a:t>
            </a:r>
            <a:r>
              <a:rPr lang="uk-UA" altLang="uk-UA" sz="1800" b="1" dirty="0">
                <a:solidFill>
                  <a:schemeClr val="bg1"/>
                </a:solidFill>
                <a:latin typeface="Times New Roman" pitchFamily="18" charset="0"/>
                <a:cs typeface="Times New Roman" pitchFamily="18" charset="0"/>
              </a:rPr>
              <a:t> 1297 площинних водних об’єктів та визначено 538 </a:t>
            </a:r>
            <a:r>
              <a:rPr lang="uk-UA" altLang="uk-UA" sz="1800" b="1" dirty="0" err="1">
                <a:solidFill>
                  <a:schemeClr val="bg1"/>
                </a:solidFill>
                <a:latin typeface="Times New Roman" pitchFamily="18" charset="0"/>
                <a:cs typeface="Times New Roman" pitchFamily="18" charset="0"/>
              </a:rPr>
              <a:t>русел</a:t>
            </a:r>
            <a:r>
              <a:rPr lang="uk-UA" altLang="uk-UA" sz="1800" b="1" dirty="0">
                <a:solidFill>
                  <a:schemeClr val="bg1"/>
                </a:solidFill>
                <a:latin typeface="Times New Roman" pitchFamily="18" charset="0"/>
                <a:cs typeface="Times New Roman" pitchFamily="18" charset="0"/>
              </a:rPr>
              <a:t> малих та середніх річок Одеської області</a:t>
            </a:r>
            <a:r>
              <a:rPr lang="ru-RU" altLang="uk-UA" sz="1800" b="1" dirty="0">
                <a:solidFill>
                  <a:schemeClr val="bg1"/>
                </a:solidFill>
                <a:latin typeface="Times New Roman" pitchFamily="18" charset="0"/>
                <a:cs typeface="Times New Roman" pitchFamily="18" charset="0"/>
              </a:rPr>
              <a:t>;</a:t>
            </a:r>
          </a:p>
          <a:p>
            <a:pPr eaLnBrk="1" hangingPunct="1">
              <a:lnSpc>
                <a:spcPct val="80000"/>
              </a:lnSpc>
            </a:pPr>
            <a:r>
              <a:rPr lang="uk-UA" altLang="uk-UA" sz="1800" b="1" dirty="0">
                <a:solidFill>
                  <a:schemeClr val="bg1"/>
                </a:solidFill>
                <a:latin typeface="Times New Roman" pitchFamily="18" charset="0"/>
                <a:cs typeface="Times New Roman" pitchFamily="18" charset="0"/>
              </a:rPr>
              <a:t>Проведено спеціальне об’єктове навчання та тренування по ЦЗ у особливий період, 2 практичних та теоретичних навчання з питань пожежної безпеки</a:t>
            </a:r>
            <a:endParaRPr lang="ru-RU" altLang="uk-UA" sz="1800" b="1" dirty="0">
              <a:solidFill>
                <a:schemeClr val="bg1"/>
              </a:solidFill>
              <a:latin typeface="Times New Roman" pitchFamily="18" charset="0"/>
              <a:cs typeface="Times New Roman" pitchFamily="18" charset="0"/>
            </a:endParaRPr>
          </a:p>
          <a:p>
            <a:pPr eaLnBrk="1" hangingPunct="1">
              <a:lnSpc>
                <a:spcPct val="80000"/>
              </a:lnSpc>
              <a:buFontTx/>
              <a:buNone/>
            </a:pPr>
            <a:endParaRPr lang="ru-RU" altLang="uk-UA" b="1" dirty="0">
              <a:solidFill>
                <a:schemeClr val="bg1"/>
              </a:solidFill>
              <a:latin typeface="Times New Roman" pitchFamily="18" charset="0"/>
            </a:endParaRPr>
          </a:p>
          <a:p>
            <a:pPr algn="just" eaLnBrk="1" hangingPunct="1">
              <a:lnSpc>
                <a:spcPct val="70000"/>
              </a:lnSpc>
              <a:buFont typeface="Wingdings 3" pitchFamily="18" charset="2"/>
              <a:buNone/>
            </a:pPr>
            <a:endParaRPr lang="en-US" altLang="ru-RU" sz="1000" dirty="0">
              <a:solidFill>
                <a:srgbClr val="FF0000"/>
              </a:solidFill>
              <a:latin typeface="Times New Roman" pitchFamily="18" charset="0"/>
            </a:endParaRPr>
          </a:p>
        </p:txBody>
      </p:sp>
      <p:sp>
        <p:nvSpPr>
          <p:cNvPr id="7" name="Rectangle 2"/>
          <p:cNvSpPr>
            <a:spLocks noGrp="1" noChangeArrowheads="1"/>
          </p:cNvSpPr>
          <p:nvPr>
            <p:ph type="title"/>
          </p:nvPr>
        </p:nvSpPr>
        <p:spPr>
          <a:xfrm>
            <a:off x="323850" y="188640"/>
            <a:ext cx="8424863" cy="836613"/>
          </a:xfrm>
        </p:spPr>
        <p:txBody>
          <a:bodyPr>
            <a:noAutofit/>
          </a:bodyPr>
          <a:lstStyle/>
          <a:p>
            <a:pPr algn="ctr" eaLnBrk="1" fontAlgn="auto" hangingPunct="1">
              <a:spcAft>
                <a:spcPts val="0"/>
              </a:spcAft>
              <a:defRPr/>
            </a:pPr>
            <a:r>
              <a:rPr lang="uk-UA" altLang="uk-UA" sz="2400" b="1" dirty="0">
                <a:latin typeface="Times New Roman" panose="02020603050405020304" pitchFamily="18" charset="0"/>
              </a:rPr>
              <a:t>Напрямки з виконання роботи по водному кадастру </a:t>
            </a:r>
            <a:br>
              <a:rPr lang="uk-UA" altLang="uk-UA" sz="2400" b="1" dirty="0">
                <a:latin typeface="Times New Roman" panose="02020603050405020304" pitchFamily="18" charset="0"/>
              </a:rPr>
            </a:br>
            <a:r>
              <a:rPr lang="uk-UA" altLang="uk-UA" sz="2400" b="1" dirty="0">
                <a:latin typeface="Times New Roman" panose="02020603050405020304" pitchFamily="18" charset="0"/>
              </a:rPr>
              <a:t>та техногенно-екологічній безпеці</a:t>
            </a:r>
            <a:endParaRPr lang="ru-RU" altLang="uk-UA" sz="2400" b="1" dirty="0">
              <a:latin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322263" y="476250"/>
            <a:ext cx="8499475" cy="5832475"/>
          </a:xfrm>
        </p:spPr>
        <p:txBody>
          <a:bodyPr/>
          <a:lstStyle/>
          <a:p>
            <a:pPr eaLnBrk="1" hangingPunct="1">
              <a:lnSpc>
                <a:spcPct val="80000"/>
              </a:lnSpc>
            </a:pPr>
            <a:r>
              <a:rPr lang="uk-UA" altLang="ru-RU" sz="2900" dirty="0">
                <a:solidFill>
                  <a:schemeClr val="bg1"/>
                </a:solidFill>
                <a:latin typeface="Times New Roman" pitchFamily="18" charset="0"/>
              </a:rPr>
              <a:t>	</a:t>
            </a:r>
            <a:r>
              <a:rPr lang="uk-UA" altLang="uk-UA" sz="1900" b="1" dirty="0">
                <a:solidFill>
                  <a:schemeClr val="bg1"/>
                </a:solidFill>
                <a:latin typeface="Times New Roman" pitchFamily="18" charset="0"/>
              </a:rPr>
              <a:t>Важливим чинником управління водними ресурсами є ведення державного водного кадастру за розділом "Поверхневі води" у частині обліку поверхневих водних об’єктів.</a:t>
            </a:r>
          </a:p>
          <a:p>
            <a:pPr eaLnBrk="1" hangingPunct="1">
              <a:lnSpc>
                <a:spcPct val="80000"/>
              </a:lnSpc>
            </a:pPr>
            <a:r>
              <a:rPr lang="uk-UA" altLang="uk-UA" sz="1900" b="1" dirty="0">
                <a:solidFill>
                  <a:schemeClr val="bg1"/>
                </a:solidFill>
                <a:latin typeface="Times New Roman" pitchFamily="18" charset="0"/>
              </a:rPr>
              <a:t>Активно впроваджуються  елементи </a:t>
            </a:r>
            <a:r>
              <a:rPr lang="uk-UA" altLang="uk-UA" sz="1900" b="1" dirty="0" err="1">
                <a:solidFill>
                  <a:schemeClr val="bg1"/>
                </a:solidFill>
                <a:latin typeface="Times New Roman" pitchFamily="18" charset="0"/>
              </a:rPr>
              <a:t>геоінформаційної</a:t>
            </a:r>
            <a:r>
              <a:rPr lang="uk-UA" altLang="uk-UA" sz="1900" b="1" dirty="0">
                <a:solidFill>
                  <a:schemeClr val="bg1"/>
                </a:solidFill>
                <a:latin typeface="Times New Roman" pitchFamily="18" charset="0"/>
              </a:rPr>
              <a:t> системи (ГІС) з метою обліку поверхневих водних об’єктів, та оновлення відомостей державного водного кадастру, в тому числі з урахуванням вимог актів ЄС і забезпечення електронно-інформаційної взаємодія з Національною інфраструктурою </a:t>
            </a:r>
            <a:r>
              <a:rPr lang="uk-UA" altLang="uk-UA" sz="1900" b="1" dirty="0" err="1">
                <a:solidFill>
                  <a:schemeClr val="bg1"/>
                </a:solidFill>
                <a:latin typeface="Times New Roman" pitchFamily="18" charset="0"/>
              </a:rPr>
              <a:t>геопросторових</a:t>
            </a:r>
            <a:r>
              <a:rPr lang="uk-UA" altLang="uk-UA" sz="1900" b="1" dirty="0">
                <a:solidFill>
                  <a:schemeClr val="bg1"/>
                </a:solidFill>
                <a:latin typeface="Times New Roman" pitchFamily="18" charset="0"/>
              </a:rPr>
              <a:t> даних.</a:t>
            </a:r>
          </a:p>
          <a:p>
            <a:pPr eaLnBrk="1" hangingPunct="1">
              <a:lnSpc>
                <a:spcPct val="80000"/>
              </a:lnSpc>
              <a:buFontTx/>
              <a:buNone/>
            </a:pPr>
            <a:r>
              <a:rPr lang="uk-UA" altLang="uk-UA" sz="1900" b="1" dirty="0">
                <a:solidFill>
                  <a:schemeClr val="bg1"/>
                </a:solidFill>
                <a:latin typeface="Times New Roman" pitchFamily="18" charset="0"/>
              </a:rPr>
              <a:t>За допомогою ГІС системи: </a:t>
            </a:r>
          </a:p>
          <a:p>
            <a:pPr eaLnBrk="1" hangingPunct="1">
              <a:lnSpc>
                <a:spcPct val="80000"/>
              </a:lnSpc>
            </a:pPr>
            <a:r>
              <a:rPr lang="uk-UA" altLang="uk-UA" sz="1900" b="1" dirty="0">
                <a:solidFill>
                  <a:schemeClr val="bg1"/>
                </a:solidFill>
                <a:latin typeface="Times New Roman" pitchFamily="18" charset="0"/>
              </a:rPr>
              <a:t>відбувається верифікація місця розташування поверхневих водних об’єктів, що здійснюється за допомогою доступних даних дистанційного зондування Землі, даних </a:t>
            </a:r>
            <a:r>
              <a:rPr lang="uk-UA" altLang="uk-UA" sz="1900" b="1" dirty="0" err="1">
                <a:solidFill>
                  <a:schemeClr val="bg1"/>
                </a:solidFill>
                <a:latin typeface="Times New Roman" pitchFamily="18" charset="0"/>
              </a:rPr>
              <a:t>геопорталу</a:t>
            </a:r>
            <a:r>
              <a:rPr lang="uk-UA" altLang="uk-UA" sz="1900" b="1" dirty="0">
                <a:solidFill>
                  <a:schemeClr val="bg1"/>
                </a:solidFill>
                <a:latin typeface="Times New Roman" pitchFamily="18" charset="0"/>
              </a:rPr>
              <a:t> «Водні ресурси України», </a:t>
            </a:r>
            <a:r>
              <a:rPr lang="uk-UA" altLang="uk-UA" sz="1900" b="1" dirty="0" err="1">
                <a:solidFill>
                  <a:schemeClr val="bg1"/>
                </a:solidFill>
                <a:latin typeface="Times New Roman" pitchFamily="18" charset="0"/>
              </a:rPr>
              <a:t>геопорталу</a:t>
            </a:r>
            <a:r>
              <a:rPr lang="uk-UA" altLang="uk-UA" sz="1900" b="1" dirty="0">
                <a:solidFill>
                  <a:schemeClr val="bg1"/>
                </a:solidFill>
                <a:latin typeface="Times New Roman" pitchFamily="18" charset="0"/>
              </a:rPr>
              <a:t> НІГД та наземного (польового) обстеження.</a:t>
            </a:r>
          </a:p>
          <a:p>
            <a:pPr eaLnBrk="1" hangingPunct="1">
              <a:lnSpc>
                <a:spcPct val="80000"/>
              </a:lnSpc>
            </a:pPr>
            <a:r>
              <a:rPr lang="uk-UA" altLang="uk-UA" sz="1900" b="1" dirty="0">
                <a:solidFill>
                  <a:schemeClr val="bg1"/>
                </a:solidFill>
                <a:latin typeface="Times New Roman" pitchFamily="18" charset="0"/>
              </a:rPr>
              <a:t>Здійснюється розробка </a:t>
            </a:r>
            <a:r>
              <a:rPr lang="uk-UA" altLang="uk-UA" sz="1900" b="1" dirty="0" err="1">
                <a:solidFill>
                  <a:schemeClr val="bg1"/>
                </a:solidFill>
                <a:latin typeface="Times New Roman" pitchFamily="18" charset="0"/>
              </a:rPr>
              <a:t>геопросторових</a:t>
            </a:r>
            <a:r>
              <a:rPr lang="uk-UA" altLang="uk-UA" sz="1900" b="1" dirty="0">
                <a:solidFill>
                  <a:schemeClr val="bg1"/>
                </a:solidFill>
                <a:latin typeface="Times New Roman" pitchFamily="18" charset="0"/>
              </a:rPr>
              <a:t> даних у вигляді тематичних (векторних) файлів </a:t>
            </a:r>
            <a:r>
              <a:rPr lang="uk-UA" altLang="uk-UA" sz="1900" b="1" dirty="0" err="1">
                <a:solidFill>
                  <a:schemeClr val="bg1"/>
                </a:solidFill>
                <a:latin typeface="Times New Roman" pitchFamily="18" charset="0"/>
              </a:rPr>
              <a:t>геоінформаційної</a:t>
            </a:r>
            <a:r>
              <a:rPr lang="uk-UA" altLang="uk-UA" sz="1900" b="1" dirty="0">
                <a:solidFill>
                  <a:schemeClr val="bg1"/>
                </a:solidFill>
                <a:latin typeface="Times New Roman" pitchFamily="18" charset="0"/>
              </a:rPr>
              <a:t> системи поверхневих водних об’єктів у системі координат WGS84, з врахуванням вимог національних стандартів у сфері географічної інформації та міжнародних стандартів серії ISO 19100 «Географічна інформація/</a:t>
            </a:r>
            <a:r>
              <a:rPr lang="uk-UA" altLang="uk-UA" sz="1900" b="1" dirty="0" err="1">
                <a:solidFill>
                  <a:schemeClr val="bg1"/>
                </a:solidFill>
                <a:latin typeface="Times New Roman" pitchFamily="18" charset="0"/>
              </a:rPr>
              <a:t>Геоматика</a:t>
            </a:r>
            <a:r>
              <a:rPr lang="uk-UA" altLang="uk-UA" sz="1900" b="1" dirty="0">
                <a:solidFill>
                  <a:schemeClr val="bg1"/>
                </a:solidFill>
                <a:latin typeface="Times New Roman" pitchFamily="18" charset="0"/>
              </a:rPr>
              <a:t>». </a:t>
            </a:r>
            <a:endParaRPr lang="ru-RU" altLang="uk-UA" sz="1900" b="1" dirty="0">
              <a:solidFill>
                <a:schemeClr val="bg1"/>
              </a:solidFill>
              <a:latin typeface="Times New Roman" pitchFamily="18" charset="0"/>
            </a:endParaRPr>
          </a:p>
        </p:txBody>
      </p:sp>
      <p:sp>
        <p:nvSpPr>
          <p:cNvPr id="7" name="Rectangle 2"/>
          <p:cNvSpPr>
            <a:spLocks noGrp="1" noChangeArrowheads="1"/>
          </p:cNvSpPr>
          <p:nvPr>
            <p:ph type="title"/>
          </p:nvPr>
        </p:nvSpPr>
        <p:spPr>
          <a:xfrm>
            <a:off x="457200" y="274638"/>
            <a:ext cx="8229600" cy="561975"/>
          </a:xfrm>
        </p:spPr>
        <p:txBody>
          <a:bodyPr/>
          <a:lstStyle/>
          <a:p>
            <a:pPr algn="ctr" eaLnBrk="1" fontAlgn="auto" hangingPunct="1">
              <a:spcAft>
                <a:spcPts val="0"/>
              </a:spcAft>
              <a:defRPr/>
            </a:pPr>
            <a:r>
              <a:rPr lang="uk-UA" altLang="uk-UA" sz="2800" b="1" dirty="0">
                <a:latin typeface="Times New Roman" panose="02020603050405020304" pitchFamily="18" charset="0"/>
              </a:rPr>
              <a:t>Ведення водного кадастру</a:t>
            </a:r>
            <a:endParaRPr lang="ru-RU" altLang="uk-UA" sz="2800" b="1" dirty="0">
              <a:latin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533400" y="-171450"/>
            <a:ext cx="7886700" cy="768350"/>
          </a:xfrm>
        </p:spPr>
        <p:txBody>
          <a:bodyPr>
            <a:noAutofit/>
          </a:bodyPr>
          <a:lstStyle/>
          <a:p>
            <a:pPr algn="ctr" eaLnBrk="1" fontAlgn="auto" hangingPunct="1">
              <a:spcAft>
                <a:spcPts val="0"/>
              </a:spcAft>
              <a:defRPr/>
            </a:pPr>
            <a:r>
              <a:rPr lang="uk-UA" sz="2000" b="1" dirty="0">
                <a:latin typeface="Times New Roman" panose="02020603050405020304" pitchFamily="18" charset="0"/>
                <a:cs typeface="Times New Roman" panose="02020603050405020304" pitchFamily="18" charset="0"/>
              </a:rPr>
              <a:t>Розгляд документів дозвільного характеру </a:t>
            </a:r>
            <a:endParaRPr lang="uk-UA" sz="2000" b="1" dirty="0">
              <a:latin typeface="Times New Roman" panose="02020603050405020304" pitchFamily="18" charset="0"/>
              <a:ea typeface="Montserrat Light"/>
              <a:cs typeface="Times New Roman" panose="02020603050405020304" pitchFamily="18" charset="0"/>
            </a:endParaRPr>
          </a:p>
        </p:txBody>
      </p:sp>
      <p:sp>
        <p:nvSpPr>
          <p:cNvPr id="20484" name="Rectangle 4"/>
          <p:cNvSpPr>
            <a:spLocks noGrp="1"/>
          </p:cNvSpPr>
          <p:nvPr>
            <p:ph type="body" sz="half" idx="1"/>
          </p:nvPr>
        </p:nvSpPr>
        <p:spPr>
          <a:xfrm>
            <a:off x="-31750" y="768350"/>
            <a:ext cx="9015413" cy="6048375"/>
          </a:xfrm>
        </p:spPr>
        <p:txBody>
          <a:bodyPr rtlCol="0">
            <a:noAutofit/>
          </a:bodyPr>
          <a:lstStyle/>
          <a:p>
            <a:pPr eaLnBrk="1" fontAlgn="auto" hangingPunct="1">
              <a:lnSpc>
                <a:spcPct val="80000"/>
              </a:lnSpc>
              <a:defRPr/>
            </a:pPr>
            <a:r>
              <a:rPr lang="ru-RU" sz="1600" dirty="0" err="1">
                <a:solidFill>
                  <a:schemeClr val="bg1"/>
                </a:solidFill>
                <a:latin typeface="Times New Roman" pitchFamily="18" charset="0"/>
              </a:rPr>
              <a:t>Відповідно</a:t>
            </a:r>
            <a:r>
              <a:rPr lang="ru-RU" sz="1600" dirty="0">
                <a:solidFill>
                  <a:schemeClr val="bg1"/>
                </a:solidFill>
                <a:latin typeface="Times New Roman" pitchFamily="18" charset="0"/>
              </a:rPr>
              <a:t> до Закону України «Про </a:t>
            </a:r>
            <a:r>
              <a:rPr lang="ru-RU" sz="1600" dirty="0" err="1">
                <a:solidFill>
                  <a:schemeClr val="bg1"/>
                </a:solidFill>
                <a:latin typeface="Times New Roman" pitchFamily="18" charset="0"/>
              </a:rPr>
              <a:t>внесення</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змін</a:t>
            </a:r>
            <a:r>
              <a:rPr lang="ru-RU" sz="1600" dirty="0">
                <a:solidFill>
                  <a:schemeClr val="bg1"/>
                </a:solidFill>
                <a:latin typeface="Times New Roman" pitchFamily="18" charset="0"/>
              </a:rPr>
              <a:t> до </a:t>
            </a:r>
            <a:r>
              <a:rPr lang="ru-RU" sz="1600" dirty="0" err="1">
                <a:solidFill>
                  <a:schemeClr val="bg1"/>
                </a:solidFill>
                <a:latin typeface="Times New Roman" pitchFamily="18" charset="0"/>
              </a:rPr>
              <a:t>деяких</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законодавчих</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актів</a:t>
            </a:r>
            <a:r>
              <a:rPr lang="ru-RU" sz="1600" dirty="0">
                <a:solidFill>
                  <a:schemeClr val="bg1"/>
                </a:solidFill>
                <a:latin typeface="Times New Roman" pitchFamily="18" charset="0"/>
              </a:rPr>
              <a:t> України, </a:t>
            </a:r>
            <a:r>
              <a:rPr lang="ru-RU" sz="1600" dirty="0" err="1">
                <a:solidFill>
                  <a:schemeClr val="bg1"/>
                </a:solidFill>
                <a:latin typeface="Times New Roman" pitchFamily="18" charset="0"/>
              </a:rPr>
              <a:t>що</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регулюють</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відносини</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повязані</a:t>
            </a:r>
            <a:r>
              <a:rPr lang="ru-RU" sz="1600" dirty="0">
                <a:solidFill>
                  <a:schemeClr val="bg1"/>
                </a:solidFill>
                <a:latin typeface="Times New Roman" pitchFamily="18" charset="0"/>
              </a:rPr>
              <a:t> з </a:t>
            </a:r>
            <a:r>
              <a:rPr lang="ru-RU" sz="1600" dirty="0" err="1">
                <a:solidFill>
                  <a:schemeClr val="bg1"/>
                </a:solidFill>
                <a:latin typeface="Times New Roman" pitchFamily="18" charset="0"/>
              </a:rPr>
              <a:t>одержанням</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документів</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дозвільного</a:t>
            </a:r>
            <a:r>
              <a:rPr lang="ru-RU" sz="1600" dirty="0">
                <a:solidFill>
                  <a:schemeClr val="bg1"/>
                </a:solidFill>
                <a:latin typeface="Times New Roman" pitchFamily="18" charset="0"/>
              </a:rPr>
              <a:t> характеру»,  Водного кодексу України, Закону України «Про </a:t>
            </a:r>
            <a:r>
              <a:rPr lang="ru-RU" sz="1600" dirty="0" err="1">
                <a:solidFill>
                  <a:schemeClr val="bg1"/>
                </a:solidFill>
                <a:latin typeface="Times New Roman" pitchFamily="18" charset="0"/>
              </a:rPr>
              <a:t>дозвільну</a:t>
            </a:r>
            <a:r>
              <a:rPr lang="ru-RU" sz="1600" dirty="0">
                <a:solidFill>
                  <a:schemeClr val="bg1"/>
                </a:solidFill>
                <a:latin typeface="Times New Roman" pitchFamily="18" charset="0"/>
              </a:rPr>
              <a:t> систему у </a:t>
            </a:r>
            <a:r>
              <a:rPr lang="ru-RU" sz="1600" dirty="0" err="1">
                <a:solidFill>
                  <a:schemeClr val="bg1"/>
                </a:solidFill>
                <a:latin typeface="Times New Roman" pitchFamily="18" charset="0"/>
              </a:rPr>
              <a:t>сфері</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господарської</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діяльності</a:t>
            </a:r>
            <a:r>
              <a:rPr lang="ru-RU" sz="1600" dirty="0">
                <a:solidFill>
                  <a:schemeClr val="bg1"/>
                </a:solidFill>
                <a:latin typeface="Times New Roman" pitchFamily="18" charset="0"/>
              </a:rPr>
              <a:t>» БУВР </a:t>
            </a:r>
            <a:r>
              <a:rPr lang="ru-RU" sz="1600" dirty="0" err="1">
                <a:solidFill>
                  <a:schemeClr val="bg1"/>
                </a:solidFill>
                <a:latin typeface="Times New Roman" pitchFamily="18" charset="0"/>
              </a:rPr>
              <a:t>річок</a:t>
            </a:r>
            <a:r>
              <a:rPr lang="ru-RU" sz="1600" dirty="0">
                <a:solidFill>
                  <a:schemeClr val="bg1"/>
                </a:solidFill>
                <a:latin typeface="Times New Roman" pitchFamily="18" charset="0"/>
              </a:rPr>
              <a:t> Причорноморя та нижнього Дунаю </a:t>
            </a:r>
            <a:r>
              <a:rPr lang="ru-RU" sz="1600" dirty="0" err="1">
                <a:solidFill>
                  <a:schemeClr val="bg1"/>
                </a:solidFill>
                <a:latin typeface="Times New Roman" pitchFamily="18" charset="0"/>
              </a:rPr>
              <a:t>здійснює</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розгляд</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документів</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які</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надходять</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від</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водокористувачів</a:t>
            </a:r>
            <a:r>
              <a:rPr lang="ru-RU" sz="1600" dirty="0">
                <a:solidFill>
                  <a:schemeClr val="bg1"/>
                </a:solidFill>
                <a:latin typeface="Times New Roman" pitchFamily="18" charset="0"/>
              </a:rPr>
              <a:t> для </a:t>
            </a:r>
            <a:r>
              <a:rPr lang="ru-RU" sz="1600" dirty="0" err="1">
                <a:solidFill>
                  <a:schemeClr val="bg1"/>
                </a:solidFill>
                <a:latin typeface="Times New Roman" pitchFamily="18" charset="0"/>
              </a:rPr>
              <a:t>отримання</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дозволу</a:t>
            </a:r>
            <a:r>
              <a:rPr lang="ru-RU" sz="1600" dirty="0">
                <a:solidFill>
                  <a:schemeClr val="bg1"/>
                </a:solidFill>
                <a:latin typeface="Times New Roman" pitchFamily="18" charset="0"/>
              </a:rPr>
              <a:t> на </a:t>
            </a:r>
            <a:r>
              <a:rPr lang="ru-RU" sz="1600" dirty="0" err="1">
                <a:solidFill>
                  <a:schemeClr val="bg1"/>
                </a:solidFill>
                <a:latin typeface="Times New Roman" pitchFamily="18" charset="0"/>
              </a:rPr>
              <a:t>спеціальне</a:t>
            </a:r>
            <a:r>
              <a:rPr lang="ru-RU" sz="1600" dirty="0">
                <a:solidFill>
                  <a:schemeClr val="bg1"/>
                </a:solidFill>
                <a:latin typeface="Times New Roman" pitchFamily="18" charset="0"/>
              </a:rPr>
              <a:t> </a:t>
            </a:r>
            <a:r>
              <a:rPr lang="ru-RU" sz="1600" dirty="0" err="1">
                <a:solidFill>
                  <a:schemeClr val="bg1"/>
                </a:solidFill>
                <a:latin typeface="Times New Roman" pitchFamily="18" charset="0"/>
              </a:rPr>
              <a:t>водокористування</a:t>
            </a:r>
            <a:r>
              <a:rPr lang="ru-RU" sz="1600" dirty="0">
                <a:solidFill>
                  <a:schemeClr val="bg1"/>
                </a:solidFill>
                <a:latin typeface="Times New Roman" pitchFamily="18" charset="0"/>
              </a:rPr>
              <a:t>.</a:t>
            </a:r>
          </a:p>
          <a:p>
            <a:pPr eaLnBrk="1" fontAlgn="auto" hangingPunct="1">
              <a:lnSpc>
                <a:spcPct val="80000"/>
              </a:lnSpc>
              <a:defRPr/>
            </a:pPr>
            <a:r>
              <a:rPr lang="uk-UA" sz="1600" dirty="0">
                <a:solidFill>
                  <a:schemeClr val="bg1"/>
                </a:solidFill>
                <a:latin typeface="Times New Roman" pitchFamily="18" charset="0"/>
              </a:rPr>
              <a:t>За 2024 рік було розглянуто 683 документів, за результатами розгляду підготовлено на Порталі електронних послуг </a:t>
            </a:r>
            <a:r>
              <a:rPr lang="uk-UA" sz="1600" dirty="0" err="1">
                <a:solidFill>
                  <a:schemeClr val="bg1"/>
                </a:solidFill>
                <a:latin typeface="Times New Roman" pitchFamily="18" charset="0"/>
              </a:rPr>
              <a:t>Держводагентстів</a:t>
            </a:r>
            <a:r>
              <a:rPr lang="uk-UA" sz="1600" dirty="0">
                <a:solidFill>
                  <a:schemeClr val="bg1"/>
                </a:solidFill>
                <a:latin typeface="Times New Roman" pitchFamily="18" charset="0"/>
              </a:rPr>
              <a:t> 410 проектів дозволів, (273 – відмовлено у видачі дозволу).</a:t>
            </a:r>
          </a:p>
          <a:p>
            <a:pPr eaLnBrk="1" fontAlgn="auto" hangingPunct="1">
              <a:lnSpc>
                <a:spcPct val="80000"/>
              </a:lnSpc>
              <a:defRPr/>
            </a:pPr>
            <a:r>
              <a:rPr lang="uk-UA" sz="1600" dirty="0">
                <a:solidFill>
                  <a:schemeClr val="bg1"/>
                </a:solidFill>
                <a:latin typeface="Times New Roman" pitchFamily="18" charset="0"/>
              </a:rPr>
              <a:t>За попередній період (у 2023 році) розглянуто 832 пакети документів, підготовлено 422 проєктів дозволів, (410 – відмовлено у видачі дозволу).</a:t>
            </a:r>
          </a:p>
          <a:p>
            <a:pPr marL="0" indent="0" eaLnBrk="1" fontAlgn="auto" hangingPunct="1">
              <a:lnSpc>
                <a:spcPct val="80000"/>
              </a:lnSpc>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Відповідно до положення про БУВР річок Причорномор’я та</a:t>
            </a:r>
          </a:p>
          <a:p>
            <a:pPr marL="0" indent="0" eaLnBrk="1" fontAlgn="auto" hangingPunct="1">
              <a:lnSpc>
                <a:spcPct val="80000"/>
              </a:lnSpc>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нижнього Дунаю, затвердженого наказом Держводагентства</a:t>
            </a:r>
          </a:p>
          <a:p>
            <a:pPr marL="0" indent="0" eaLnBrk="1" fontAlgn="auto" hangingPunct="1">
              <a:lnSpc>
                <a:spcPct val="80000"/>
              </a:lnSpc>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від 06.07.2023 р. № 80, управління здійснює розгляд та                                       перевірку матеріалів для надання     </a:t>
            </a:r>
          </a:p>
          <a:p>
            <a:pPr marL="0" indent="0" eaLnBrk="1" fontAlgn="auto" hangingPunct="1">
              <a:lnSpc>
                <a:spcPct val="80000"/>
              </a:lnSpc>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рекомендацій щодо обґрунтування потреби у воді для </a:t>
            </a:r>
          </a:p>
          <a:p>
            <a:pPr marL="0" indent="0" eaLnBrk="1" fontAlgn="auto" hangingPunct="1">
              <a:lnSpc>
                <a:spcPct val="80000"/>
              </a:lnSpc>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суб’єктів господарювання, які здійснюють централізоване </a:t>
            </a:r>
          </a:p>
          <a:p>
            <a:pPr marL="0" indent="0" eaLnBrk="1" fontAlgn="auto" hangingPunct="1">
              <a:lnSpc>
                <a:spcPct val="80000"/>
              </a:lnSpc>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водопостачання та/ або водовідведення (а саме, перевірка </a:t>
            </a:r>
          </a:p>
          <a:p>
            <a:pPr marL="0" indent="0" eaLnBrk="1" fontAlgn="auto" hangingPunct="1">
              <a:lnSpc>
                <a:spcPct val="80000"/>
              </a:lnSpc>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розрахунків індивідуальних технологічних нормативів </a:t>
            </a:r>
          </a:p>
          <a:p>
            <a:pPr marL="0" indent="0" eaLnBrk="1" fontAlgn="auto" hangingPunct="1">
              <a:lnSpc>
                <a:spcPct val="80000"/>
              </a:lnSpc>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використання питної води) та/або водовідведення. </a:t>
            </a:r>
            <a:endParaRPr lang="x-none" sz="1400" dirty="0">
              <a:solidFill>
                <a:schemeClr val="bg1"/>
              </a:solidFill>
              <a:latin typeface="Times New Roman" panose="02020603050405020304" pitchFamily="18" charset="0"/>
              <a:cs typeface="Times New Roman" panose="02020603050405020304" pitchFamily="18" charset="0"/>
            </a:endParaRPr>
          </a:p>
          <a:p>
            <a:pPr marL="0" indent="0" eaLnBrk="1" fontAlgn="auto" hangingPunct="1">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За 2024 рік розглянуто 75 розрахунків ІТНВПВ, за</a:t>
            </a:r>
          </a:p>
          <a:p>
            <a:pPr marL="0" indent="0" eaLnBrk="1" fontAlgn="auto" hangingPunct="1">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результатами розгляду надано пропозиції до </a:t>
            </a:r>
          </a:p>
          <a:p>
            <a:pPr marL="0" indent="0" eaLnBrk="1" fontAlgn="auto" hangingPunct="1">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територіального органу Держводагентства щодо </a:t>
            </a:r>
          </a:p>
          <a:p>
            <a:pPr marL="0" indent="0" eaLnBrk="1" fontAlgn="auto" hangingPunct="1">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можливості їх погодження. </a:t>
            </a:r>
          </a:p>
          <a:p>
            <a:pPr marL="0" indent="0" eaLnBrk="1" fontAlgn="auto" hangingPunct="1">
              <a:buFont typeface="Wingdings 3" pitchFamily="18" charset="2"/>
              <a:buNone/>
              <a:defRPr/>
            </a:pPr>
            <a:r>
              <a:rPr lang="uk-UA" sz="1400" dirty="0">
                <a:solidFill>
                  <a:schemeClr val="bg1"/>
                </a:solidFill>
                <a:latin typeface="Times New Roman" panose="02020603050405020304" pitchFamily="18" charset="0"/>
                <a:cs typeface="Times New Roman" panose="02020603050405020304" pitchFamily="18" charset="0"/>
              </a:rPr>
              <a:t>       За  2023 рік перевірено 85 пакетів документів.</a:t>
            </a:r>
            <a:endParaRPr lang="ru-RU" sz="1400" b="1" dirty="0">
              <a:solidFill>
                <a:schemeClr val="bg1"/>
              </a:solidFill>
              <a:latin typeface="Times New Roman" pitchFamily="18" charset="0"/>
            </a:endParaRPr>
          </a:p>
          <a:p>
            <a:pPr marL="0" indent="0" eaLnBrk="1" fontAlgn="auto" hangingPunct="1">
              <a:buFont typeface="Wingdings 3" pitchFamily="18" charset="2"/>
              <a:buNone/>
              <a:defRPr/>
            </a:pPr>
            <a:endParaRPr lang="uk-UA" sz="1400" dirty="0">
              <a:solidFill>
                <a:schemeClr val="bg1"/>
              </a:solidFill>
              <a:latin typeface="Times New Roman" panose="02020603050405020304" pitchFamily="18" charset="0"/>
              <a:cs typeface="Times New Roman" panose="02020603050405020304" pitchFamily="18" charset="0"/>
            </a:endParaRPr>
          </a:p>
        </p:txBody>
      </p:sp>
      <p:pic>
        <p:nvPicPr>
          <p:cNvPr id="51203" name="Рисунок 4"/>
          <p:cNvPicPr>
            <a:picLocks noChangeAspect="1"/>
          </p:cNvPicPr>
          <p:nvPr/>
        </p:nvPicPr>
        <p:blipFill>
          <a:blip r:embed="rId2"/>
          <a:srcRect/>
          <a:stretch>
            <a:fillRect/>
          </a:stretch>
        </p:blipFill>
        <p:spPr bwMode="auto">
          <a:xfrm>
            <a:off x="5076825" y="3046413"/>
            <a:ext cx="3763963" cy="3379787"/>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533400" y="-171450"/>
            <a:ext cx="7886700" cy="768350"/>
          </a:xfrm>
        </p:spPr>
        <p:txBody>
          <a:bodyPr>
            <a:noAutofit/>
          </a:bodyPr>
          <a:lstStyle/>
          <a:p>
            <a:pPr algn="ctr" eaLnBrk="1" fontAlgn="auto" hangingPunct="1">
              <a:spcAft>
                <a:spcPts val="0"/>
              </a:spcAft>
              <a:defRPr/>
            </a:pPr>
            <a:r>
              <a:rPr lang="uk-UA" sz="2000" b="1" dirty="0">
                <a:latin typeface="Times New Roman" panose="02020603050405020304" pitchFamily="18" charset="0"/>
                <a:cs typeface="Times New Roman" panose="02020603050405020304" pitchFamily="18" charset="0"/>
              </a:rPr>
              <a:t>Державний облік водокористування </a:t>
            </a:r>
            <a:endParaRPr lang="uk-UA" sz="2000" b="1" dirty="0">
              <a:latin typeface="Times New Roman" panose="02020603050405020304" pitchFamily="18" charset="0"/>
              <a:ea typeface="Montserrat Light"/>
              <a:cs typeface="Times New Roman" panose="02020603050405020304" pitchFamily="18" charset="0"/>
            </a:endParaRPr>
          </a:p>
        </p:txBody>
      </p:sp>
      <p:sp>
        <p:nvSpPr>
          <p:cNvPr id="20484" name="Rectangle 4"/>
          <p:cNvSpPr>
            <a:spLocks noGrp="1"/>
          </p:cNvSpPr>
          <p:nvPr>
            <p:ph type="body" sz="half" idx="1"/>
          </p:nvPr>
        </p:nvSpPr>
        <p:spPr>
          <a:xfrm>
            <a:off x="-31750" y="1773238"/>
            <a:ext cx="9015413" cy="4103687"/>
          </a:xfrm>
        </p:spPr>
        <p:txBody>
          <a:bodyPr rtlCol="0">
            <a:noAutofit/>
          </a:bodyPr>
          <a:lstStyle/>
          <a:p>
            <a:pPr eaLnBrk="1" fontAlgn="auto" hangingPunct="1">
              <a:lnSpc>
                <a:spcPct val="80000"/>
              </a:lnSpc>
              <a:defRPr/>
            </a:pPr>
            <a:r>
              <a:rPr lang="uk-UA" sz="1600" dirty="0">
                <a:solidFill>
                  <a:schemeClr val="bg1"/>
                </a:solidFill>
                <a:latin typeface="Times New Roman" pitchFamily="18" charset="0"/>
              </a:rPr>
              <a:t>Відповідно до ст.28 Водного кодексу України, постанови Кабінету Міністрів України від 08.04.1996р. №413 «Про затвердження Порядку ведення державного водного кадастру», наказу </a:t>
            </a:r>
            <a:r>
              <a:rPr lang="uk-UA" sz="1600" dirty="0" err="1">
                <a:solidFill>
                  <a:schemeClr val="bg1"/>
                </a:solidFill>
                <a:latin typeface="Times New Roman" pitchFamily="18" charset="0"/>
              </a:rPr>
              <a:t>Мінприроди</a:t>
            </a:r>
            <a:r>
              <a:rPr lang="uk-UA" sz="1600" dirty="0">
                <a:solidFill>
                  <a:schemeClr val="bg1"/>
                </a:solidFill>
                <a:latin typeface="Times New Roman" pitchFamily="18" charset="0"/>
              </a:rPr>
              <a:t> України від 16.03.2015р. №78 «Про затвердження Порядку ведення державного обліку водокористування» БУВР річок Причорномор'я  та нижнього Дунаю забезпечує ведення державного обліку водокористування та готує необхідну інформацію для ведення державного водного кадастру за розділом „Водокористування” на території Одеської області шляхом прийняття звітів про використання води за формою 2ТП-водгосп (річна).</a:t>
            </a:r>
          </a:p>
          <a:p>
            <a:pPr eaLnBrk="1" fontAlgn="auto" hangingPunct="1">
              <a:lnSpc>
                <a:spcPct val="80000"/>
              </a:lnSpc>
              <a:defRPr/>
            </a:pPr>
            <a:r>
              <a:rPr lang="uk-UA" sz="1600" dirty="0">
                <a:solidFill>
                  <a:schemeClr val="bg1"/>
                </a:solidFill>
                <a:latin typeface="Times New Roman" pitchFamily="18" charset="0"/>
              </a:rPr>
              <a:t> У 2025 році було розглянуто близько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1250 звітів водокористувачів за 2024 рік,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з них прийнято 1049 звітів,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246 водокористувачів надали листи щодо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не звітування у зв'язку з недосягненням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критеріїв звітування. </a:t>
            </a:r>
            <a:endParaRPr lang="en-US" sz="1600" dirty="0">
              <a:solidFill>
                <a:schemeClr val="bg1"/>
              </a:solidFill>
              <a:latin typeface="Times New Roman" pitchFamily="18" charset="0"/>
            </a:endParaRPr>
          </a:p>
          <a:p>
            <a:pPr eaLnBrk="1" fontAlgn="auto" hangingPunct="1">
              <a:lnSpc>
                <a:spcPct val="80000"/>
              </a:lnSpc>
              <a:defRPr/>
            </a:pPr>
            <a:r>
              <a:rPr lang="uk-UA" sz="1600" dirty="0">
                <a:solidFill>
                  <a:schemeClr val="bg1"/>
                </a:solidFill>
                <a:latin typeface="Times New Roman" pitchFamily="18" charset="0"/>
              </a:rPr>
              <a:t>У 202</a:t>
            </a:r>
            <a:r>
              <a:rPr lang="en-US" sz="1600" dirty="0">
                <a:solidFill>
                  <a:schemeClr val="bg1"/>
                </a:solidFill>
                <a:latin typeface="Times New Roman" pitchFamily="18" charset="0"/>
              </a:rPr>
              <a:t>4</a:t>
            </a:r>
            <a:r>
              <a:rPr lang="uk-UA" sz="1600" dirty="0">
                <a:solidFill>
                  <a:schemeClr val="bg1"/>
                </a:solidFill>
                <a:latin typeface="Times New Roman" pitchFamily="18" charset="0"/>
              </a:rPr>
              <a:t> році прийнято 104</a:t>
            </a:r>
            <a:r>
              <a:rPr lang="en-US" sz="1600" dirty="0">
                <a:solidFill>
                  <a:schemeClr val="bg1"/>
                </a:solidFill>
                <a:latin typeface="Times New Roman" pitchFamily="18" charset="0"/>
              </a:rPr>
              <a:t>5</a:t>
            </a:r>
            <a:r>
              <a:rPr lang="uk-UA" sz="1600" dirty="0">
                <a:solidFill>
                  <a:schemeClr val="bg1"/>
                </a:solidFill>
                <a:latin typeface="Times New Roman" pitchFamily="18" charset="0"/>
              </a:rPr>
              <a:t> звітів</a:t>
            </a:r>
            <a:r>
              <a:rPr lang="en-US" sz="1600" dirty="0">
                <a:solidFill>
                  <a:schemeClr val="bg1"/>
                </a:solidFill>
                <a:latin typeface="Times New Roman" pitchFamily="18" charset="0"/>
              </a:rPr>
              <a:t> </a:t>
            </a:r>
            <a:r>
              <a:rPr lang="uk-UA" sz="1600" dirty="0">
                <a:solidFill>
                  <a:schemeClr val="bg1"/>
                </a:solidFill>
                <a:latin typeface="Times New Roman" pitchFamily="18" charset="0"/>
              </a:rPr>
              <a:t>водо-</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користувачів за 2023 рік,  198 водо-</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користувачів надали листи щодо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не звітування. </a:t>
            </a:r>
          </a:p>
          <a:p>
            <a:pPr eaLnBrk="1" fontAlgn="auto" hangingPunct="1">
              <a:lnSpc>
                <a:spcPct val="80000"/>
              </a:lnSpc>
              <a:defRPr/>
            </a:pPr>
            <a:r>
              <a:rPr lang="uk-UA" sz="1600" dirty="0">
                <a:solidFill>
                  <a:schemeClr val="bg1"/>
                </a:solidFill>
                <a:latin typeface="Times New Roman" pitchFamily="18" charset="0"/>
              </a:rPr>
              <a:t>Результати узагальнення звітів по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Одеській області надавались до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Державної екологічної інспекції,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Департаменту екології ОДА та іншим </a:t>
            </a:r>
          </a:p>
          <a:p>
            <a:pPr marL="0" indent="0" eaLnBrk="1" fontAlgn="auto" hangingPunct="1">
              <a:lnSpc>
                <a:spcPct val="80000"/>
              </a:lnSpc>
              <a:buFont typeface="Wingdings 3" pitchFamily="18" charset="2"/>
              <a:buNone/>
              <a:defRPr/>
            </a:pPr>
            <a:r>
              <a:rPr lang="uk-UA" sz="1600" dirty="0">
                <a:solidFill>
                  <a:schemeClr val="bg1"/>
                </a:solidFill>
                <a:latin typeface="Times New Roman" pitchFamily="18" charset="0"/>
              </a:rPr>
              <a:t>      організаціям на запити.</a:t>
            </a:r>
          </a:p>
          <a:p>
            <a:pPr marL="0" indent="0" eaLnBrk="1" fontAlgn="auto" hangingPunct="1">
              <a:buFont typeface="Wingdings 3" pitchFamily="18" charset="2"/>
              <a:buNone/>
              <a:defRPr/>
            </a:pPr>
            <a:endParaRPr lang="uk-UA" sz="1400" dirty="0">
              <a:solidFill>
                <a:schemeClr val="bg1"/>
              </a:solidFill>
              <a:latin typeface="Times New Roman" panose="02020603050405020304" pitchFamily="18" charset="0"/>
              <a:cs typeface="Times New Roman" panose="02020603050405020304" pitchFamily="18" charset="0"/>
            </a:endParaRPr>
          </a:p>
        </p:txBody>
      </p:sp>
      <p:pic>
        <p:nvPicPr>
          <p:cNvPr id="52227" name="Рисунок 5"/>
          <p:cNvPicPr>
            <a:picLocks noChangeAspect="1"/>
          </p:cNvPicPr>
          <p:nvPr/>
        </p:nvPicPr>
        <p:blipFill>
          <a:blip r:embed="rId2"/>
          <a:srcRect/>
          <a:stretch>
            <a:fillRect/>
          </a:stretch>
        </p:blipFill>
        <p:spPr bwMode="auto">
          <a:xfrm>
            <a:off x="4064000" y="2276475"/>
            <a:ext cx="4919663" cy="4135438"/>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6"/>
          <p:cNvSpPr txBox="1">
            <a:spLocks noChangeArrowheads="1"/>
          </p:cNvSpPr>
          <p:nvPr/>
        </p:nvSpPr>
        <p:spPr bwMode="auto">
          <a:xfrm>
            <a:off x="1763688" y="116632"/>
            <a:ext cx="6097587" cy="523220"/>
          </a:xfrm>
          <a:prstGeom prst="rect">
            <a:avLst/>
          </a:prstGeom>
          <a:noFill/>
          <a:ln w="9525">
            <a:noFill/>
            <a:miter lim="800000"/>
            <a:headEnd/>
            <a:tailEnd/>
          </a:ln>
        </p:spPr>
        <p:txBody>
          <a:bodyPr>
            <a:spAutoFit/>
          </a:bodyPr>
          <a:lstStyle/>
          <a:p>
            <a:pPr algn="ctr"/>
            <a:r>
              <a:rPr lang="uk-UA" altLang="uk-UA" sz="2400" b="1" dirty="0">
                <a:latin typeface="Times New Roman" panose="02020603050405020304" pitchFamily="18" charset="0"/>
                <a:cs typeface="Times New Roman" panose="02020603050405020304" pitchFamily="18" charset="0"/>
              </a:rPr>
              <a:t>ВП "</a:t>
            </a:r>
            <a:r>
              <a:rPr lang="uk-UA" altLang="uk-UA" sz="2800" b="1" dirty="0">
                <a:latin typeface="Times New Roman" panose="02020603050405020304" pitchFamily="18" charset="0"/>
                <a:cs typeface="Times New Roman" panose="02020603050405020304" pitchFamily="18" charset="0"/>
              </a:rPr>
              <a:t>Причорноморський</a:t>
            </a:r>
            <a:r>
              <a:rPr lang="uk-UA" altLang="uk-UA" sz="2400" b="1" dirty="0">
                <a:latin typeface="Times New Roman" panose="02020603050405020304" pitchFamily="18" charset="0"/>
                <a:cs typeface="Times New Roman" panose="02020603050405020304" pitchFamily="18" charset="0"/>
              </a:rPr>
              <a:t> ЦВРГ” </a:t>
            </a:r>
          </a:p>
        </p:txBody>
      </p:sp>
      <p:sp>
        <p:nvSpPr>
          <p:cNvPr id="53250" name="TextBox 9"/>
          <p:cNvSpPr txBox="1">
            <a:spLocks noChangeArrowheads="1"/>
          </p:cNvSpPr>
          <p:nvPr/>
        </p:nvSpPr>
        <p:spPr bwMode="auto">
          <a:xfrm>
            <a:off x="179512" y="823695"/>
            <a:ext cx="8856663" cy="6002337"/>
          </a:xfrm>
          <a:prstGeom prst="rect">
            <a:avLst/>
          </a:prstGeom>
          <a:noFill/>
          <a:ln w="9525">
            <a:noFill/>
            <a:miter lim="800000"/>
            <a:headEnd/>
            <a:tailEnd/>
          </a:ln>
        </p:spPr>
        <p:txBody>
          <a:bodyPr>
            <a:spAutoFit/>
          </a:bodyPr>
          <a:lstStyle/>
          <a:p>
            <a:pPr algn="just">
              <a:buFont typeface="Arial" charset="0"/>
              <a:buNone/>
            </a:pPr>
            <a:r>
              <a:rPr lang="uk-UA" altLang="uk-UA" sz="1600" dirty="0">
                <a:solidFill>
                  <a:schemeClr val="bg1"/>
                </a:solidFill>
                <a:latin typeface="Times New Roman" pitchFamily="18" charset="0"/>
                <a:cs typeface="Times New Roman" pitchFamily="18" charset="0"/>
              </a:rPr>
              <a:t>За звітній період з червня 2024 року по червень 2025 року ВП "Причорноморський ЦВРГ" виконував роботи з управління водними ресурсами у зоні діяльності, зокрема з питань впровадження ПУРБ Причорномор'я, нижнього Дунаю, Дністра і Південного Бугу на території Одеської області, які затверджені розпорядженнями Кабінету Міністрів України. А також брав участь у здійснені діагностичного і операційного моніторингу масивів поверхневих вод у районах басейнів річок Причорномор’я, річки Дунай, річки Дністер і річки Південний Буг відповідно до Програми державного моніторингу вод (в частині діагностичного та операційного моніторингу масивів поверхневих вод). Здійснював взаємодію з Державною екологічною інспекцією </a:t>
            </a:r>
            <a:r>
              <a:rPr lang="uk-UA" altLang="uk-UA" sz="1600" dirty="0" err="1">
                <a:solidFill>
                  <a:schemeClr val="bg1"/>
                </a:solidFill>
                <a:latin typeface="Times New Roman" pitchFamily="18" charset="0"/>
                <a:cs typeface="Times New Roman" pitchFamily="18" charset="0"/>
              </a:rPr>
              <a:t>ПівденнОдеська</a:t>
            </a:r>
            <a:r>
              <a:rPr lang="uk-UA" altLang="uk-UA" sz="1600" dirty="0">
                <a:solidFill>
                  <a:schemeClr val="bg1"/>
                </a:solidFill>
                <a:latin typeface="Times New Roman" pitchFamily="18" charset="0"/>
                <a:cs typeface="Times New Roman" pitchFamily="18" charset="0"/>
              </a:rPr>
              <a:t> область) в рамках Меморандуму про співробітництво. Також проводив роботи з надання платних послуг фізичним та юридичним особам та господарські роботи із прибирання, охорони, водо- та електропостачання, забезпечення автотранспортом тощо. </a:t>
            </a:r>
          </a:p>
          <a:p>
            <a:pPr algn="just">
              <a:buFont typeface="Arial" charset="0"/>
              <a:buNone/>
            </a:pPr>
            <a:r>
              <a:rPr lang="uk-UA" altLang="uk-UA" sz="1600" dirty="0">
                <a:solidFill>
                  <a:schemeClr val="bg1"/>
                </a:solidFill>
                <a:latin typeface="Times New Roman" pitchFamily="18" charset="0"/>
                <a:cs typeface="Times New Roman" pitchFamily="18" charset="0"/>
              </a:rPr>
              <a:t>о-Західного округу (Миколаївська та Одеська область) в рамках Меморандуму про співробітництво. Також проводив роботи з надання платних послуг фізичним та юридичним особам та господарські роботи із прибирання, охорони, водо- та електропостачання, забезпечення автотранспортом тощо. </a:t>
            </a:r>
          </a:p>
          <a:p>
            <a:r>
              <a:rPr lang="uk-UA" altLang="uk-UA" sz="1600" dirty="0">
                <a:solidFill>
                  <a:schemeClr val="bg1"/>
                </a:solidFill>
                <a:latin typeface="Times New Roman" pitchFamily="18" charset="0"/>
                <a:cs typeface="Times New Roman" pitchFamily="18" charset="0"/>
              </a:rPr>
              <a:t>Обсяги робіт:</a:t>
            </a:r>
            <a:endParaRPr lang="ru-RU" altLang="uk-UA" sz="1600" b="1" dirty="0">
              <a:solidFill>
                <a:schemeClr val="bg1"/>
              </a:solidFill>
              <a:latin typeface="Times New Roman" pitchFamily="18" charset="0"/>
              <a:cs typeface="Times New Roman" pitchFamily="18" charset="0"/>
            </a:endParaRPr>
          </a:p>
          <a:p>
            <a:r>
              <a:rPr lang="uk-UA" altLang="uk-UA" sz="1600" u="sng" dirty="0">
                <a:solidFill>
                  <a:schemeClr val="bg1"/>
                </a:solidFill>
                <a:latin typeface="Times New Roman" pitchFamily="18" charset="0"/>
                <a:cs typeface="Times New Roman" pitchFamily="18" charset="0"/>
              </a:rPr>
              <a:t>І. Управління водними ресурсами на території Одеської області.</a:t>
            </a:r>
            <a:endParaRPr lang="ru-RU" altLang="uk-UA" sz="1600" b="1" u="sng"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1.1. Обстеження масивів поверхневих вод (ділянок річок, озер (лиманів), водосховищ ставків) - </a:t>
            </a:r>
            <a:r>
              <a:rPr lang="uk-UA" altLang="uk-UA" sz="1600" b="1" dirty="0">
                <a:solidFill>
                  <a:schemeClr val="bg1"/>
                </a:solidFill>
                <a:latin typeface="Times New Roman" pitchFamily="18" charset="0"/>
                <a:cs typeface="Times New Roman" pitchFamily="18" charset="0"/>
              </a:rPr>
              <a:t>409</a:t>
            </a:r>
            <a:r>
              <a:rPr lang="uk-UA" altLang="uk-UA" sz="1600" dirty="0">
                <a:solidFill>
                  <a:schemeClr val="bg1"/>
                </a:solidFill>
                <a:latin typeface="Times New Roman" pitchFamily="18" charset="0"/>
                <a:cs typeface="Times New Roman" pitchFamily="18" charset="0"/>
              </a:rPr>
              <a:t> штук;</a:t>
            </a:r>
            <a:endParaRPr lang="ru-RU" altLang="uk-UA" sz="1600" b="1"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1.2. Обстеження ГТС - </a:t>
            </a:r>
            <a:r>
              <a:rPr lang="uk-UA" altLang="uk-UA" sz="1600" b="1" dirty="0">
                <a:solidFill>
                  <a:schemeClr val="bg1"/>
                </a:solidFill>
                <a:latin typeface="Times New Roman" pitchFamily="18" charset="0"/>
                <a:cs typeface="Times New Roman" pitchFamily="18" charset="0"/>
              </a:rPr>
              <a:t>727</a:t>
            </a:r>
            <a:r>
              <a:rPr lang="uk-UA" altLang="uk-UA" sz="1600" dirty="0">
                <a:solidFill>
                  <a:schemeClr val="bg1"/>
                </a:solidFill>
                <a:latin typeface="Times New Roman" pitchFamily="18" charset="0"/>
                <a:cs typeface="Times New Roman" pitchFamily="18" charset="0"/>
              </a:rPr>
              <a:t> штук, зокрема обстежені комплекси гідротехнічних споруд на </a:t>
            </a:r>
            <a:r>
              <a:rPr lang="uk-UA" altLang="uk-UA" sz="1600" dirty="0" err="1">
                <a:solidFill>
                  <a:schemeClr val="bg1"/>
                </a:solidFill>
                <a:latin typeface="Times New Roman" pitchFamily="18" charset="0"/>
                <a:cs typeface="Times New Roman" pitchFamily="18" charset="0"/>
              </a:rPr>
              <a:t>Розівському</a:t>
            </a:r>
            <a:r>
              <a:rPr lang="uk-UA" altLang="uk-UA" sz="1600" dirty="0">
                <a:solidFill>
                  <a:schemeClr val="bg1"/>
                </a:solidFill>
                <a:latin typeface="Times New Roman" pitchFamily="18" charset="0"/>
                <a:cs typeface="Times New Roman" pitchFamily="18" charset="0"/>
              </a:rPr>
              <a:t> ставку (за договором з </a:t>
            </a:r>
            <a:r>
              <a:rPr lang="uk-UA" altLang="uk-UA" sz="1600" dirty="0" err="1">
                <a:solidFill>
                  <a:schemeClr val="bg1"/>
                </a:solidFill>
                <a:latin typeface="Times New Roman" pitchFamily="18" charset="0"/>
                <a:cs typeface="Times New Roman" pitchFamily="18" charset="0"/>
              </a:rPr>
              <a:t>Кулевчанською</a:t>
            </a:r>
            <a:r>
              <a:rPr lang="uk-UA" altLang="uk-UA" sz="1600" dirty="0">
                <a:solidFill>
                  <a:schemeClr val="bg1"/>
                </a:solidFill>
                <a:latin typeface="Times New Roman" pitchFamily="18" charset="0"/>
                <a:cs typeface="Times New Roman" pitchFamily="18" charset="0"/>
              </a:rPr>
              <a:t> СР) та на </a:t>
            </a:r>
            <a:r>
              <a:rPr lang="uk-UA" altLang="uk-UA" sz="1600" dirty="0" err="1">
                <a:solidFill>
                  <a:schemeClr val="bg1"/>
                </a:solidFill>
                <a:latin typeface="Times New Roman" pitchFamily="18" charset="0"/>
                <a:cs typeface="Times New Roman" pitchFamily="18" charset="0"/>
              </a:rPr>
              <a:t>Єгорівському</a:t>
            </a:r>
            <a:r>
              <a:rPr lang="uk-UA" altLang="uk-UA" sz="1600" dirty="0">
                <a:solidFill>
                  <a:schemeClr val="bg1"/>
                </a:solidFill>
                <a:latin typeface="Times New Roman" pitchFamily="18" charset="0"/>
                <a:cs typeface="Times New Roman" pitchFamily="18" charset="0"/>
              </a:rPr>
              <a:t> в-</a:t>
            </a:r>
            <a:r>
              <a:rPr lang="uk-UA" altLang="uk-UA" sz="1600" dirty="0" err="1">
                <a:solidFill>
                  <a:schemeClr val="bg1"/>
                </a:solidFill>
                <a:latin typeface="Times New Roman" pitchFamily="18" charset="0"/>
                <a:cs typeface="Times New Roman" pitchFamily="18" charset="0"/>
              </a:rPr>
              <a:t>щі</a:t>
            </a:r>
            <a:r>
              <a:rPr lang="uk-UA" altLang="uk-UA" sz="1600" dirty="0">
                <a:solidFill>
                  <a:schemeClr val="bg1"/>
                </a:solidFill>
                <a:latin typeface="Times New Roman" pitchFamily="18" charset="0"/>
                <a:cs typeface="Times New Roman" pitchFamily="18" charset="0"/>
              </a:rPr>
              <a:t> (за договором з </a:t>
            </a:r>
            <a:r>
              <a:rPr lang="uk-UA" altLang="uk-UA" sz="1600" dirty="0" err="1">
                <a:solidFill>
                  <a:schemeClr val="bg1"/>
                </a:solidFill>
                <a:latin typeface="Times New Roman" pitchFamily="18" charset="0"/>
                <a:cs typeface="Times New Roman" pitchFamily="18" charset="0"/>
              </a:rPr>
              <a:t>Дачненською</a:t>
            </a:r>
            <a:r>
              <a:rPr lang="uk-UA" altLang="uk-UA" sz="1600" dirty="0">
                <a:solidFill>
                  <a:schemeClr val="bg1"/>
                </a:solidFill>
                <a:latin typeface="Times New Roman" pitchFamily="18" charset="0"/>
                <a:cs typeface="Times New Roman" pitchFamily="18" charset="0"/>
              </a:rPr>
              <a:t> СР);</a:t>
            </a:r>
            <a:endParaRPr lang="ru-RU" altLang="uk-UA" sz="1600" b="1"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1.3. Складання таблиць для наповнення бази даних щодо водних об`єктів та ГТС - </a:t>
            </a:r>
            <a:r>
              <a:rPr lang="uk-UA" altLang="uk-UA" sz="1600" b="1" dirty="0">
                <a:solidFill>
                  <a:schemeClr val="bg1"/>
                </a:solidFill>
                <a:latin typeface="Times New Roman" pitchFamily="18" charset="0"/>
                <a:cs typeface="Times New Roman" pitchFamily="18" charset="0"/>
              </a:rPr>
              <a:t>598</a:t>
            </a:r>
            <a:r>
              <a:rPr lang="uk-UA" altLang="uk-UA" sz="1600" dirty="0">
                <a:solidFill>
                  <a:schemeClr val="bg1"/>
                </a:solidFill>
                <a:latin typeface="Times New Roman" pitchFamily="18" charset="0"/>
                <a:cs typeface="Times New Roman" pitchFamily="18" charset="0"/>
              </a:rPr>
              <a:t> таблиць;</a:t>
            </a:r>
            <a:endParaRPr lang="ru-RU" altLang="uk-UA" sz="1600" b="1" dirty="0">
              <a:solidFill>
                <a:schemeClr val="bg1"/>
              </a:solidFill>
              <a:latin typeface="Times New Roman" pitchFamily="18" charset="0"/>
              <a:cs typeface="Times New Roman" pitchFamily="18" charset="0"/>
            </a:endParaRPr>
          </a:p>
          <a:p>
            <a:pPr algn="just"/>
            <a:endParaRPr lang="uk-UA" altLang="uk-UA" sz="1600"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6"/>
          <p:cNvSpPr txBox="1">
            <a:spLocks noChangeArrowheads="1"/>
          </p:cNvSpPr>
          <p:nvPr/>
        </p:nvSpPr>
        <p:spPr bwMode="auto">
          <a:xfrm>
            <a:off x="1763688" y="116632"/>
            <a:ext cx="6097587" cy="523220"/>
          </a:xfrm>
          <a:prstGeom prst="rect">
            <a:avLst/>
          </a:prstGeom>
          <a:noFill/>
          <a:ln w="9525">
            <a:noFill/>
            <a:miter lim="800000"/>
            <a:headEnd/>
            <a:tailEnd/>
          </a:ln>
        </p:spPr>
        <p:txBody>
          <a:bodyPr>
            <a:spAutoFit/>
          </a:bodyPr>
          <a:lstStyle/>
          <a:p>
            <a:pPr algn="ctr"/>
            <a:r>
              <a:rPr lang="uk-UA" altLang="uk-UA" sz="2400" b="1" dirty="0"/>
              <a:t>ВП "</a:t>
            </a:r>
            <a:r>
              <a:rPr lang="uk-UA" altLang="uk-UA" sz="2800" b="1" dirty="0">
                <a:latin typeface="Times New Roman" panose="02020603050405020304" pitchFamily="18" charset="0"/>
                <a:cs typeface="Times New Roman" panose="02020603050405020304" pitchFamily="18" charset="0"/>
              </a:rPr>
              <a:t>Причорноморський</a:t>
            </a:r>
            <a:r>
              <a:rPr lang="uk-UA" altLang="uk-UA" sz="2400" b="1" dirty="0"/>
              <a:t> ЦВРГ” </a:t>
            </a:r>
          </a:p>
        </p:txBody>
      </p:sp>
      <p:sp>
        <p:nvSpPr>
          <p:cNvPr id="54274" name="TextBox 9"/>
          <p:cNvSpPr txBox="1">
            <a:spLocks noChangeArrowheads="1"/>
          </p:cNvSpPr>
          <p:nvPr/>
        </p:nvSpPr>
        <p:spPr bwMode="auto">
          <a:xfrm>
            <a:off x="107950" y="765175"/>
            <a:ext cx="8856663" cy="6246813"/>
          </a:xfrm>
          <a:prstGeom prst="rect">
            <a:avLst/>
          </a:prstGeom>
          <a:noFill/>
          <a:ln w="9525">
            <a:noFill/>
            <a:miter lim="800000"/>
            <a:headEnd/>
            <a:tailEnd/>
          </a:ln>
        </p:spPr>
        <p:txBody>
          <a:bodyPr>
            <a:spAutoFit/>
          </a:bodyPr>
          <a:lstStyle/>
          <a:p>
            <a:r>
              <a:rPr lang="uk-UA" altLang="uk-UA" sz="1600" dirty="0">
                <a:solidFill>
                  <a:schemeClr val="bg1"/>
                </a:solidFill>
                <a:latin typeface="Times New Roman" pitchFamily="18" charset="0"/>
                <a:cs typeface="Times New Roman" pitchFamily="18" charset="0"/>
              </a:rPr>
              <a:t>1.4. Супровід та контроль за достовірністю поданої водокористувачами звітності про використання води у 2024 році (форма № 2 ТП-</a:t>
            </a:r>
            <a:r>
              <a:rPr lang="uk-UA" altLang="uk-UA" sz="1600" dirty="0" err="1">
                <a:solidFill>
                  <a:schemeClr val="bg1"/>
                </a:solidFill>
                <a:latin typeface="Times New Roman" pitchFamily="18" charset="0"/>
                <a:cs typeface="Times New Roman" pitchFamily="18" charset="0"/>
              </a:rPr>
              <a:t>водгосп</a:t>
            </a:r>
            <a:r>
              <a:rPr lang="uk-UA" altLang="uk-UA" sz="1600" dirty="0">
                <a:solidFill>
                  <a:schemeClr val="bg1"/>
                </a:solidFill>
                <a:latin typeface="Times New Roman" pitchFamily="18" charset="0"/>
                <a:cs typeface="Times New Roman" pitchFamily="18" charset="0"/>
              </a:rPr>
              <a:t> (річна) або лист) - </a:t>
            </a:r>
            <a:r>
              <a:rPr lang="uk-UA" altLang="uk-UA" sz="1600" b="1" dirty="0">
                <a:solidFill>
                  <a:schemeClr val="bg1"/>
                </a:solidFill>
                <a:latin typeface="Times New Roman" pitchFamily="18" charset="0"/>
                <a:cs typeface="Times New Roman" pitchFamily="18" charset="0"/>
              </a:rPr>
              <a:t>695</a:t>
            </a:r>
            <a:r>
              <a:rPr lang="uk-UA" altLang="uk-UA" sz="1600" dirty="0">
                <a:solidFill>
                  <a:schemeClr val="bg1"/>
                </a:solidFill>
                <a:latin typeface="Times New Roman" pitchFamily="18" charset="0"/>
                <a:cs typeface="Times New Roman" pitchFamily="18" charset="0"/>
              </a:rPr>
              <a:t> водокористувачів;</a:t>
            </a:r>
            <a:endParaRPr lang="ru-RU" altLang="uk-UA" sz="1600" b="1"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1.5. Організація та проведення інформаційно-просвітницьких заходів екологічного спрямування (до Всесвітнього дня водних ресурсів-2025; до Дня чистих берегів; до Днів річок) - </a:t>
            </a:r>
            <a:r>
              <a:rPr lang="uk-UA" altLang="uk-UA" sz="1600" b="1" dirty="0">
                <a:solidFill>
                  <a:schemeClr val="bg1"/>
                </a:solidFill>
                <a:latin typeface="Times New Roman" pitchFamily="18" charset="0"/>
                <a:cs typeface="Times New Roman" pitchFamily="18" charset="0"/>
              </a:rPr>
              <a:t>53</a:t>
            </a:r>
            <a:r>
              <a:rPr lang="uk-UA" altLang="uk-UA" sz="1600" dirty="0">
                <a:solidFill>
                  <a:schemeClr val="bg1"/>
                </a:solidFill>
                <a:latin typeface="Times New Roman" pitchFamily="18" charset="0"/>
                <a:cs typeface="Times New Roman" pitchFamily="18" charset="0"/>
              </a:rPr>
              <a:t> заходи (прибирання, </a:t>
            </a:r>
            <a:r>
              <a:rPr lang="uk-UA" altLang="uk-UA" sz="1600" dirty="0" err="1">
                <a:solidFill>
                  <a:schemeClr val="bg1"/>
                </a:solidFill>
                <a:latin typeface="Times New Roman" pitchFamily="18" charset="0"/>
                <a:cs typeface="Times New Roman" pitchFamily="18" charset="0"/>
              </a:rPr>
              <a:t>уроки</a:t>
            </a:r>
            <a:r>
              <a:rPr lang="uk-UA" altLang="uk-UA" sz="1600" dirty="0">
                <a:solidFill>
                  <a:schemeClr val="bg1"/>
                </a:solidFill>
                <a:latin typeface="Times New Roman" pitchFamily="18" charset="0"/>
                <a:cs typeface="Times New Roman" pitchFamily="18" charset="0"/>
              </a:rPr>
              <a:t>, конкурси);</a:t>
            </a:r>
            <a:endParaRPr lang="ru-RU" altLang="uk-UA" sz="1600" b="1"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1.6. Публікація постів на сторінках ВП «Причорноморський ЦВРҐ» і дільниці водних об'єктів нижнього Дунаю в соціальній мережі </a:t>
            </a:r>
            <a:r>
              <a:rPr lang="uk-UA" altLang="uk-UA" sz="1600" dirty="0" err="1">
                <a:solidFill>
                  <a:schemeClr val="bg1"/>
                </a:solidFill>
                <a:latin typeface="Times New Roman" pitchFamily="18" charset="0"/>
                <a:cs typeface="Times New Roman" pitchFamily="18" charset="0"/>
              </a:rPr>
              <a:t>Facebook</a:t>
            </a:r>
            <a:r>
              <a:rPr lang="uk-UA" altLang="uk-UA" sz="1600" dirty="0">
                <a:solidFill>
                  <a:schemeClr val="bg1"/>
                </a:solidFill>
                <a:latin typeface="Times New Roman" pitchFamily="18" charset="0"/>
                <a:cs typeface="Times New Roman" pitchFamily="18" charset="0"/>
              </a:rPr>
              <a:t> - </a:t>
            </a:r>
            <a:r>
              <a:rPr lang="uk-UA" altLang="uk-UA" sz="1600" b="1" dirty="0">
                <a:solidFill>
                  <a:schemeClr val="bg1"/>
                </a:solidFill>
                <a:latin typeface="Times New Roman" pitchFamily="18" charset="0"/>
                <a:cs typeface="Times New Roman" pitchFamily="18" charset="0"/>
              </a:rPr>
              <a:t>149</a:t>
            </a:r>
            <a:r>
              <a:rPr lang="uk-UA" altLang="uk-UA" sz="1600" dirty="0">
                <a:solidFill>
                  <a:schemeClr val="bg1"/>
                </a:solidFill>
                <a:latin typeface="Times New Roman" pitchFamily="18" charset="0"/>
                <a:cs typeface="Times New Roman" pitchFamily="18" charset="0"/>
              </a:rPr>
              <a:t> публікацій;</a:t>
            </a:r>
            <a:endParaRPr lang="ru-RU" altLang="uk-UA" sz="1600" b="1"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1.7. Виконання завдань в рамках діяльності постійної робочої групи з питань координації дії по впровадженню та виконанню заходів ПУРБ (Причорномор'я, нижнього Дунаю, Дністра, Південного Бугу на території Одеської області - </a:t>
            </a:r>
            <a:r>
              <a:rPr lang="uk-UA" altLang="uk-UA" sz="1600" b="1" dirty="0">
                <a:solidFill>
                  <a:schemeClr val="bg1"/>
                </a:solidFill>
                <a:latin typeface="Times New Roman" pitchFamily="18" charset="0"/>
                <a:cs typeface="Times New Roman" pitchFamily="18" charset="0"/>
              </a:rPr>
              <a:t>108 </a:t>
            </a:r>
            <a:r>
              <a:rPr lang="uk-UA" altLang="uk-UA" sz="1600" dirty="0">
                <a:solidFill>
                  <a:schemeClr val="bg1"/>
                </a:solidFill>
                <a:latin typeface="Times New Roman" pitchFamily="18" charset="0"/>
                <a:cs typeface="Times New Roman" pitchFamily="18" charset="0"/>
              </a:rPr>
              <a:t>листів; </a:t>
            </a:r>
            <a:r>
              <a:rPr lang="uk-UA" altLang="uk-UA" sz="1600" b="1" dirty="0">
                <a:solidFill>
                  <a:schemeClr val="bg1"/>
                </a:solidFill>
                <a:latin typeface="Times New Roman" pitchFamily="18" charset="0"/>
                <a:cs typeface="Times New Roman" pitchFamily="18" charset="0"/>
              </a:rPr>
              <a:t>4</a:t>
            </a:r>
            <a:r>
              <a:rPr lang="uk-UA" altLang="uk-UA" sz="1600" dirty="0">
                <a:solidFill>
                  <a:schemeClr val="bg1"/>
                </a:solidFill>
                <a:latin typeface="Times New Roman" pitchFamily="18" charset="0"/>
                <a:cs typeface="Times New Roman" pitchFamily="18" charset="0"/>
              </a:rPr>
              <a:t> презентації;</a:t>
            </a:r>
            <a:endParaRPr lang="ru-RU" altLang="uk-UA" sz="1600" b="1"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1.8. Підготовка листів у районні адміністрації та у сільські, селищні і міські ради щодо погодження розрахунків коштів, необхідних для проведення обстеження технічного стану гідротехнічних споруд на водних об’єктах - 50 листів.</a:t>
            </a:r>
            <a:endParaRPr lang="ru-RU" altLang="uk-UA" sz="1600" b="1" dirty="0">
              <a:solidFill>
                <a:schemeClr val="bg1"/>
              </a:solidFill>
              <a:latin typeface="Times New Roman" pitchFamily="18" charset="0"/>
              <a:cs typeface="Times New Roman" pitchFamily="18" charset="0"/>
            </a:endParaRPr>
          </a:p>
          <a:p>
            <a:r>
              <a:rPr lang="uk-UA" altLang="uk-UA" sz="1600" u="sng" dirty="0">
                <a:solidFill>
                  <a:schemeClr val="bg1"/>
                </a:solidFill>
                <a:latin typeface="Times New Roman" pitchFamily="18" charset="0"/>
                <a:cs typeface="Times New Roman" pitchFamily="18" charset="0"/>
              </a:rPr>
              <a:t>ІІ. Виконання моніторингу масивів поверхневих вод.</a:t>
            </a:r>
            <a:endParaRPr lang="ru-RU" altLang="uk-UA" sz="1600" b="1" u="sng"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2.1. Складання актів, відбір і доставка у лабораторію проб поверхневих вод за Програмою державного моніторингу вод - </a:t>
            </a:r>
            <a:r>
              <a:rPr lang="uk-UA" altLang="uk-UA" sz="1600" b="1" dirty="0">
                <a:solidFill>
                  <a:schemeClr val="bg1"/>
                </a:solidFill>
                <a:latin typeface="Times New Roman" pitchFamily="18" charset="0"/>
                <a:cs typeface="Times New Roman" pitchFamily="18" charset="0"/>
              </a:rPr>
              <a:t>628</a:t>
            </a:r>
            <a:r>
              <a:rPr lang="uk-UA" altLang="uk-UA" sz="1600" dirty="0">
                <a:solidFill>
                  <a:schemeClr val="bg1"/>
                </a:solidFill>
                <a:latin typeface="Times New Roman" pitchFamily="18" charset="0"/>
                <a:cs typeface="Times New Roman" pitchFamily="18" charset="0"/>
              </a:rPr>
              <a:t> проб, зокрема </a:t>
            </a:r>
            <a:r>
              <a:rPr lang="uk-UA" altLang="uk-UA" sz="1600" b="1" dirty="0">
                <a:solidFill>
                  <a:schemeClr val="bg1"/>
                </a:solidFill>
                <a:latin typeface="Times New Roman" pitchFamily="18" charset="0"/>
                <a:cs typeface="Times New Roman" pitchFamily="18" charset="0"/>
              </a:rPr>
              <a:t>4</a:t>
            </a:r>
            <a:r>
              <a:rPr lang="uk-UA" altLang="uk-UA" sz="1600" dirty="0">
                <a:solidFill>
                  <a:schemeClr val="bg1"/>
                </a:solidFill>
                <a:latin typeface="Times New Roman" pitchFamily="18" charset="0"/>
                <a:cs typeface="Times New Roman" pitchFamily="18" charset="0"/>
              </a:rPr>
              <a:t> проби спільних з представниками Республіки Молдова з річки Дунай;</a:t>
            </a:r>
            <a:endParaRPr lang="ru-RU" altLang="uk-UA" sz="1600" b="1"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2.2. Лабораторні вимірювання показників якості води - </a:t>
            </a:r>
            <a:r>
              <a:rPr lang="uk-UA" altLang="uk-UA" sz="1600" b="1" dirty="0">
                <a:solidFill>
                  <a:schemeClr val="bg1"/>
                </a:solidFill>
                <a:latin typeface="Times New Roman" pitchFamily="18" charset="0"/>
                <a:cs typeface="Times New Roman" pitchFamily="18" charset="0"/>
              </a:rPr>
              <a:t>1861</a:t>
            </a:r>
            <a:r>
              <a:rPr lang="uk-UA" altLang="uk-UA" sz="1600" dirty="0">
                <a:solidFill>
                  <a:schemeClr val="bg1"/>
                </a:solidFill>
                <a:latin typeface="Times New Roman" pitchFamily="18" charset="0"/>
                <a:cs typeface="Times New Roman" pitchFamily="18" charset="0"/>
              </a:rPr>
              <a:t> вимірювань у </a:t>
            </a:r>
            <a:r>
              <a:rPr lang="uk-UA" altLang="uk-UA" sz="1600" b="1" dirty="0">
                <a:solidFill>
                  <a:schemeClr val="bg1"/>
                </a:solidFill>
                <a:latin typeface="Times New Roman" pitchFamily="18" charset="0"/>
                <a:cs typeface="Times New Roman" pitchFamily="18" charset="0"/>
              </a:rPr>
              <a:t>189</a:t>
            </a:r>
            <a:r>
              <a:rPr lang="uk-UA" altLang="uk-UA" sz="1600" dirty="0">
                <a:solidFill>
                  <a:schemeClr val="bg1"/>
                </a:solidFill>
                <a:latin typeface="Times New Roman" pitchFamily="18" charset="0"/>
                <a:cs typeface="Times New Roman" pitchFamily="18" charset="0"/>
              </a:rPr>
              <a:t> пробах;</a:t>
            </a:r>
          </a:p>
          <a:p>
            <a:r>
              <a:rPr lang="uk-UA" altLang="uk-UA" sz="1600" u="sng" dirty="0">
                <a:solidFill>
                  <a:schemeClr val="bg1"/>
                </a:solidFill>
                <a:latin typeface="Times New Roman" pitchFamily="18" charset="0"/>
                <a:cs typeface="Times New Roman" pitchFamily="18" charset="0"/>
              </a:rPr>
              <a:t>ІІІ. Надання платних послуг.</a:t>
            </a:r>
            <a:endParaRPr lang="ru-RU" altLang="uk-UA" sz="1600" b="1" u="sng"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3.1. Лабораторні вимірювання показників якості води та властивостей ґрунту - </a:t>
            </a:r>
            <a:r>
              <a:rPr lang="uk-UA" altLang="uk-UA" sz="1600" b="1" dirty="0">
                <a:solidFill>
                  <a:schemeClr val="bg1"/>
                </a:solidFill>
                <a:latin typeface="Times New Roman" pitchFamily="18" charset="0"/>
                <a:cs typeface="Times New Roman" pitchFamily="18" charset="0"/>
              </a:rPr>
              <a:t>20442</a:t>
            </a:r>
            <a:r>
              <a:rPr lang="uk-UA" altLang="uk-UA" sz="1600" dirty="0">
                <a:solidFill>
                  <a:schemeClr val="bg1"/>
                </a:solidFill>
                <a:latin typeface="Times New Roman" pitchFamily="18" charset="0"/>
                <a:cs typeface="Times New Roman" pitchFamily="18" charset="0"/>
              </a:rPr>
              <a:t> вимірювань у </a:t>
            </a:r>
            <a:r>
              <a:rPr lang="uk-UA" altLang="uk-UA" sz="1600" b="1" dirty="0">
                <a:solidFill>
                  <a:schemeClr val="bg1"/>
                </a:solidFill>
                <a:latin typeface="Times New Roman" pitchFamily="18" charset="0"/>
                <a:cs typeface="Times New Roman" pitchFamily="18" charset="0"/>
              </a:rPr>
              <a:t>1012 </a:t>
            </a:r>
            <a:r>
              <a:rPr lang="uk-UA" altLang="uk-UA" sz="1600" dirty="0">
                <a:solidFill>
                  <a:schemeClr val="bg1"/>
                </a:solidFill>
                <a:latin typeface="Times New Roman" pitchFamily="18" charset="0"/>
                <a:cs typeface="Times New Roman" pitchFamily="18" charset="0"/>
              </a:rPr>
              <a:t>пробах на суму близько 4 млн. грн.;</a:t>
            </a:r>
            <a:endParaRPr lang="ru-RU" altLang="uk-UA" sz="1600" b="1" dirty="0">
              <a:solidFill>
                <a:schemeClr val="bg1"/>
              </a:solidFill>
              <a:latin typeface="Times New Roman" pitchFamily="18" charset="0"/>
              <a:cs typeface="Times New Roman" pitchFamily="18" charset="0"/>
            </a:endParaRPr>
          </a:p>
          <a:p>
            <a:r>
              <a:rPr lang="uk-UA" altLang="uk-UA" sz="1600" dirty="0">
                <a:solidFill>
                  <a:schemeClr val="bg1"/>
                </a:solidFill>
                <a:latin typeface="Times New Roman" pitchFamily="18" charset="0"/>
                <a:cs typeface="Times New Roman" pitchFamily="18" charset="0"/>
              </a:rPr>
              <a:t>3.2.</a:t>
            </a:r>
            <a:r>
              <a:rPr lang="uk-UA" altLang="uk-UA" sz="1600" b="1" dirty="0">
                <a:solidFill>
                  <a:schemeClr val="bg1"/>
                </a:solidFill>
                <a:latin typeface="Times New Roman" pitchFamily="18" charset="0"/>
                <a:cs typeface="Times New Roman" pitchFamily="18" charset="0"/>
              </a:rPr>
              <a:t> </a:t>
            </a:r>
            <a:r>
              <a:rPr lang="uk-UA" altLang="uk-UA" sz="1600" dirty="0">
                <a:solidFill>
                  <a:schemeClr val="bg1"/>
                </a:solidFill>
                <a:latin typeface="Times New Roman" pitchFamily="18" charset="0"/>
                <a:cs typeface="Times New Roman" pitchFamily="18" charset="0"/>
              </a:rPr>
              <a:t>Супроводження надання платних послуг з вимірювання показників води та ґрунту (оформлення і видача рахунків на оплату, оформлення і видача результатів лабораторних вимірювань, контроль укладення договорів і актів виконаних робіт) - </a:t>
            </a:r>
            <a:r>
              <a:rPr lang="uk-UA" altLang="uk-UA" sz="1600" b="1" dirty="0">
                <a:solidFill>
                  <a:schemeClr val="bg1"/>
                </a:solidFill>
                <a:latin typeface="Times New Roman" pitchFamily="18" charset="0"/>
                <a:cs typeface="Times New Roman" pitchFamily="18" charset="0"/>
              </a:rPr>
              <a:t>1012</a:t>
            </a:r>
            <a:r>
              <a:rPr lang="uk-UA" altLang="uk-UA" sz="1600" dirty="0">
                <a:solidFill>
                  <a:schemeClr val="bg1"/>
                </a:solidFill>
                <a:latin typeface="Times New Roman" pitchFamily="18" charset="0"/>
                <a:cs typeface="Times New Roman" pitchFamily="18" charset="0"/>
              </a:rPr>
              <a:t> проб.</a:t>
            </a:r>
            <a:endParaRPr lang="ru-RU" altLang="uk-UA" sz="1600" b="1" dirty="0">
              <a:solidFill>
                <a:schemeClr val="bg1"/>
              </a:solidFill>
              <a:latin typeface="Times New Roman" pitchFamily="18" charset="0"/>
              <a:cs typeface="Times New Roman" pitchFamily="18" charset="0"/>
            </a:endParaRPr>
          </a:p>
          <a:p>
            <a:pPr algn="just"/>
            <a:endParaRPr lang="uk-UA" altLang="uk-UA" sz="1600"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6"/>
          <p:cNvSpPr txBox="1">
            <a:spLocks noChangeArrowheads="1"/>
          </p:cNvSpPr>
          <p:nvPr/>
        </p:nvSpPr>
        <p:spPr bwMode="auto">
          <a:xfrm>
            <a:off x="1858963" y="109538"/>
            <a:ext cx="6097587" cy="523220"/>
          </a:xfrm>
          <a:prstGeom prst="rect">
            <a:avLst/>
          </a:prstGeom>
          <a:noFill/>
          <a:ln w="9525">
            <a:noFill/>
            <a:miter lim="800000"/>
            <a:headEnd/>
            <a:tailEnd/>
          </a:ln>
        </p:spPr>
        <p:txBody>
          <a:bodyPr>
            <a:spAutoFit/>
          </a:bodyPr>
          <a:lstStyle/>
          <a:p>
            <a:pPr algn="ctr"/>
            <a:r>
              <a:rPr lang="uk-UA" altLang="uk-UA" sz="2800" b="1" dirty="0">
                <a:latin typeface="Times New Roman" panose="02020603050405020304" pitchFamily="18" charset="0"/>
                <a:cs typeface="Times New Roman" panose="02020603050405020304" pitchFamily="18" charset="0"/>
              </a:rPr>
              <a:t>ВП "Причорноморський ЦВРГ” </a:t>
            </a:r>
          </a:p>
        </p:txBody>
      </p:sp>
      <p:sp>
        <p:nvSpPr>
          <p:cNvPr id="55298" name="TextBox 9"/>
          <p:cNvSpPr txBox="1">
            <a:spLocks noChangeArrowheads="1"/>
          </p:cNvSpPr>
          <p:nvPr/>
        </p:nvSpPr>
        <p:spPr bwMode="auto">
          <a:xfrm>
            <a:off x="107950" y="725488"/>
            <a:ext cx="8856663" cy="6124575"/>
          </a:xfrm>
          <a:prstGeom prst="rect">
            <a:avLst/>
          </a:prstGeom>
          <a:noFill/>
          <a:ln w="9525">
            <a:noFill/>
            <a:miter lim="800000"/>
            <a:headEnd/>
            <a:tailEnd/>
          </a:ln>
        </p:spPr>
        <p:txBody>
          <a:bodyPr>
            <a:spAutoFit/>
          </a:bodyPr>
          <a:lstStyle/>
          <a:p>
            <a:r>
              <a:rPr lang="uk-UA" altLang="uk-UA" sz="1400" u="sng" dirty="0">
                <a:solidFill>
                  <a:schemeClr val="bg1"/>
                </a:solidFill>
                <a:latin typeface="Times New Roman" pitchFamily="18" charset="0"/>
                <a:cs typeface="Times New Roman" pitchFamily="18" charset="0"/>
              </a:rPr>
              <a:t>І</a:t>
            </a:r>
            <a:r>
              <a:rPr lang="en-US" altLang="uk-UA" sz="1400" u="sng" dirty="0">
                <a:solidFill>
                  <a:schemeClr val="bg1"/>
                </a:solidFill>
                <a:latin typeface="Times New Roman" pitchFamily="18" charset="0"/>
                <a:cs typeface="Times New Roman" pitchFamily="18" charset="0"/>
              </a:rPr>
              <a:t>V</a:t>
            </a:r>
            <a:r>
              <a:rPr lang="uk-UA" altLang="uk-UA" sz="1400" u="sng" dirty="0">
                <a:solidFill>
                  <a:schemeClr val="bg1"/>
                </a:solidFill>
                <a:latin typeface="Times New Roman" pitchFamily="18" charset="0"/>
                <a:cs typeface="Times New Roman" pitchFamily="18" charset="0"/>
              </a:rPr>
              <a:t>. Господарські роботи.</a:t>
            </a:r>
            <a:endParaRPr lang="ru-RU" altLang="uk-UA" sz="1400" b="1" u="sng" dirty="0">
              <a:solidFill>
                <a:schemeClr val="bg1"/>
              </a:solidFill>
              <a:latin typeface="Times New Roman" pitchFamily="18" charset="0"/>
              <a:cs typeface="Times New Roman" pitchFamily="18" charset="0"/>
            </a:endParaRPr>
          </a:p>
          <a:p>
            <a:r>
              <a:rPr lang="uk-UA" altLang="uk-UA" sz="1400" dirty="0">
                <a:solidFill>
                  <a:schemeClr val="bg1"/>
                </a:solidFill>
                <a:latin typeface="Times New Roman" pitchFamily="18" charset="0"/>
                <a:cs typeface="Times New Roman" pitchFamily="18" charset="0"/>
              </a:rPr>
              <a:t>4.1. Виконання робіт з охорони приміщень і території, прибирання та контроль справності устаткування (електропостачання, водопостачання та водовідведення тощо) - </a:t>
            </a:r>
            <a:r>
              <a:rPr lang="uk-UA" altLang="uk-UA" sz="1400" b="1" dirty="0">
                <a:solidFill>
                  <a:schemeClr val="bg1"/>
                </a:solidFill>
                <a:latin typeface="Times New Roman" pitchFamily="18" charset="0"/>
                <a:cs typeface="Times New Roman" pitchFamily="18" charset="0"/>
              </a:rPr>
              <a:t>постійно</a:t>
            </a:r>
            <a:r>
              <a:rPr lang="uk-UA" altLang="uk-UA" sz="1400" dirty="0">
                <a:solidFill>
                  <a:schemeClr val="bg1"/>
                </a:solidFill>
                <a:latin typeface="Times New Roman" pitchFamily="18" charset="0"/>
                <a:cs typeface="Times New Roman" pitchFamily="18" charset="0"/>
              </a:rPr>
              <a:t>;</a:t>
            </a:r>
            <a:endParaRPr lang="ru-RU" altLang="uk-UA" sz="1400" b="1" dirty="0">
              <a:solidFill>
                <a:schemeClr val="bg1"/>
              </a:solidFill>
              <a:latin typeface="Times New Roman" pitchFamily="18" charset="0"/>
              <a:cs typeface="Times New Roman" pitchFamily="18" charset="0"/>
            </a:endParaRPr>
          </a:p>
          <a:p>
            <a:r>
              <a:rPr lang="uk-UA" altLang="uk-UA" sz="1400" dirty="0">
                <a:solidFill>
                  <a:schemeClr val="bg1"/>
                </a:solidFill>
                <a:latin typeface="Times New Roman" pitchFamily="18" charset="0"/>
                <a:cs typeface="Times New Roman" pitchFamily="18" charset="0"/>
              </a:rPr>
              <a:t>4.2. Здійснення автотранспортного забезпечення діяльності ВП «Причорноморський ЦВРҐ» (контроль за технічним станом автотранспорту, випуск його на маршрути, технічне обслуговування, технічний огляд) - </a:t>
            </a:r>
            <a:r>
              <a:rPr lang="uk-UA" altLang="uk-UA" sz="1400" b="1" dirty="0">
                <a:solidFill>
                  <a:schemeClr val="bg1"/>
                </a:solidFill>
                <a:latin typeface="Times New Roman" pitchFamily="18" charset="0"/>
                <a:cs typeface="Times New Roman" pitchFamily="18" charset="0"/>
              </a:rPr>
              <a:t>постійно</a:t>
            </a:r>
            <a:r>
              <a:rPr lang="uk-UA" altLang="uk-UA" sz="1400" dirty="0">
                <a:solidFill>
                  <a:schemeClr val="bg1"/>
                </a:solidFill>
                <a:latin typeface="Times New Roman" pitchFamily="18" charset="0"/>
                <a:cs typeface="Times New Roman" pitchFamily="18" charset="0"/>
              </a:rPr>
              <a:t>;</a:t>
            </a:r>
            <a:endParaRPr lang="ru-RU" altLang="uk-UA" sz="1400" b="1" dirty="0">
              <a:solidFill>
                <a:schemeClr val="bg1"/>
              </a:solidFill>
              <a:latin typeface="Times New Roman" pitchFamily="18" charset="0"/>
              <a:cs typeface="Times New Roman" pitchFamily="18" charset="0"/>
            </a:endParaRPr>
          </a:p>
          <a:p>
            <a:r>
              <a:rPr lang="uk-UA" altLang="uk-UA" sz="1400" dirty="0">
                <a:solidFill>
                  <a:schemeClr val="bg1"/>
                </a:solidFill>
                <a:latin typeface="Times New Roman" pitchFamily="18" charset="0"/>
                <a:cs typeface="Times New Roman" pitchFamily="18" charset="0"/>
              </a:rPr>
              <a:t>4.3. Контроль за роботою опалювальних газових котлів та системи опалення - </a:t>
            </a:r>
            <a:r>
              <a:rPr lang="uk-UA" altLang="uk-UA" sz="1400" b="1" dirty="0">
                <a:solidFill>
                  <a:schemeClr val="bg1"/>
                </a:solidFill>
                <a:latin typeface="Times New Roman" pitchFamily="18" charset="0"/>
                <a:cs typeface="Times New Roman" pitchFamily="18" charset="0"/>
              </a:rPr>
              <a:t>протягом опалювального сезону (3 котли)</a:t>
            </a:r>
            <a:r>
              <a:rPr lang="uk-UA" altLang="uk-UA" sz="1400" dirty="0">
                <a:solidFill>
                  <a:schemeClr val="bg1"/>
                </a:solidFill>
                <a:latin typeface="Times New Roman" pitchFamily="18" charset="0"/>
                <a:cs typeface="Times New Roman" pitchFamily="18" charset="0"/>
              </a:rPr>
              <a:t>;</a:t>
            </a:r>
            <a:endParaRPr lang="ru-RU" altLang="uk-UA" sz="1400" b="1" dirty="0">
              <a:solidFill>
                <a:schemeClr val="bg1"/>
              </a:solidFill>
              <a:latin typeface="Times New Roman" pitchFamily="18" charset="0"/>
              <a:cs typeface="Times New Roman" pitchFamily="18" charset="0"/>
            </a:endParaRPr>
          </a:p>
          <a:p>
            <a:r>
              <a:rPr lang="uk-UA" altLang="uk-UA" sz="1400" dirty="0">
                <a:solidFill>
                  <a:schemeClr val="bg1"/>
                </a:solidFill>
                <a:latin typeface="Times New Roman" pitchFamily="18" charset="0"/>
                <a:cs typeface="Times New Roman" pitchFamily="18" charset="0"/>
              </a:rPr>
              <a:t>4.4. Ведення та оформлення подорожніх листів і ПММ - </a:t>
            </a:r>
            <a:r>
              <a:rPr lang="uk-UA" altLang="uk-UA" sz="1400" b="1" dirty="0">
                <a:solidFill>
                  <a:schemeClr val="bg1"/>
                </a:solidFill>
                <a:latin typeface="Times New Roman" pitchFamily="18" charset="0"/>
                <a:cs typeface="Times New Roman" pitchFamily="18" charset="0"/>
              </a:rPr>
              <a:t>295</a:t>
            </a:r>
            <a:r>
              <a:rPr lang="uk-UA" altLang="uk-UA" sz="1400" dirty="0">
                <a:solidFill>
                  <a:schemeClr val="bg1"/>
                </a:solidFill>
                <a:latin typeface="Times New Roman" pitchFamily="18" charset="0"/>
                <a:cs typeface="Times New Roman" pitchFamily="18" charset="0"/>
              </a:rPr>
              <a:t> маршрутних листів.</a:t>
            </a:r>
          </a:p>
          <a:p>
            <a:pPr algn="just"/>
            <a:r>
              <a:rPr lang="en-US" altLang="uk-UA" sz="1400" u="sng" dirty="0">
                <a:solidFill>
                  <a:schemeClr val="bg1"/>
                </a:solidFill>
                <a:latin typeface="Times New Roman" pitchFamily="18" charset="0"/>
                <a:cs typeface="Times New Roman" pitchFamily="18" charset="0"/>
              </a:rPr>
              <a:t>V</a:t>
            </a:r>
            <a:r>
              <a:rPr lang="uk-UA" altLang="uk-UA" sz="1400" u="sng" dirty="0">
                <a:solidFill>
                  <a:schemeClr val="bg1"/>
                </a:solidFill>
                <a:latin typeface="Times New Roman" pitchFamily="18" charset="0"/>
                <a:cs typeface="Times New Roman" pitchFamily="18" charset="0"/>
              </a:rPr>
              <a:t>. Інші роботи.</a:t>
            </a:r>
            <a:endParaRPr lang="ru-RU" altLang="uk-UA" sz="1400" u="sng" dirty="0">
              <a:solidFill>
                <a:schemeClr val="bg1"/>
              </a:solidFill>
              <a:latin typeface="Times New Roman" pitchFamily="18" charset="0"/>
              <a:cs typeface="Times New Roman" pitchFamily="18" charset="0"/>
            </a:endParaRPr>
          </a:p>
          <a:p>
            <a:pPr algn="just"/>
            <a:r>
              <a:rPr lang="uk-UA" altLang="uk-UA" sz="1400" dirty="0">
                <a:solidFill>
                  <a:schemeClr val="bg1"/>
                </a:solidFill>
                <a:latin typeface="Times New Roman" pitchFamily="18" charset="0"/>
                <a:cs typeface="Times New Roman" pitchFamily="18" charset="0"/>
              </a:rPr>
              <a:t>5.1. Підготовка доповідей з презентаціями на тему "Аналіз результатів спільних обстежень водних об’єктів та виявлення порушень водного законодавства БУВР річок Причорномор'я та нижнього Дунаю і Державної екологічної інспекції Південно-Західного округу (Миколаївська та Одеська області)" (на засідання Басейнових рад річок Причорномор'я і нижнього Дунаю) - </a:t>
            </a:r>
            <a:r>
              <a:rPr lang="uk-UA" altLang="uk-UA" sz="1400" b="1" dirty="0">
                <a:solidFill>
                  <a:schemeClr val="bg1"/>
                </a:solidFill>
                <a:latin typeface="Times New Roman" pitchFamily="18" charset="0"/>
                <a:cs typeface="Times New Roman" pitchFamily="18" charset="0"/>
              </a:rPr>
              <a:t>2</a:t>
            </a:r>
            <a:r>
              <a:rPr lang="uk-UA" altLang="uk-UA" sz="1400" dirty="0">
                <a:solidFill>
                  <a:schemeClr val="bg1"/>
                </a:solidFill>
                <a:latin typeface="Times New Roman" pitchFamily="18" charset="0"/>
                <a:cs typeface="Times New Roman" pitchFamily="18" charset="0"/>
              </a:rPr>
              <a:t> доповіді;</a:t>
            </a:r>
            <a:endParaRPr lang="ru-RU" altLang="uk-UA" sz="1400" dirty="0">
              <a:solidFill>
                <a:schemeClr val="bg1"/>
              </a:solidFill>
              <a:latin typeface="Times New Roman" pitchFamily="18" charset="0"/>
              <a:cs typeface="Times New Roman" pitchFamily="18" charset="0"/>
            </a:endParaRPr>
          </a:p>
          <a:p>
            <a:pPr algn="just"/>
            <a:r>
              <a:rPr lang="uk-UA" altLang="uk-UA" sz="1400" dirty="0">
                <a:solidFill>
                  <a:schemeClr val="bg1"/>
                </a:solidFill>
                <a:latin typeface="Times New Roman" pitchFamily="18" charset="0"/>
                <a:cs typeface="Times New Roman" pitchFamily="18" charset="0"/>
              </a:rPr>
              <a:t>5.2 Підготовка матеріалів на засідання Робочої групи з управління водними ресурсами річки Дунай та річок Причорномор'я (Україна-Республіка Молдова) - </a:t>
            </a:r>
            <a:r>
              <a:rPr lang="uk-UA" altLang="uk-UA" sz="1400" b="1" dirty="0">
                <a:solidFill>
                  <a:schemeClr val="bg1"/>
                </a:solidFill>
                <a:latin typeface="Times New Roman" pitchFamily="18" charset="0"/>
                <a:cs typeface="Times New Roman" pitchFamily="18" charset="0"/>
              </a:rPr>
              <a:t>2</a:t>
            </a:r>
            <a:r>
              <a:rPr lang="uk-UA" altLang="uk-UA" sz="1400" dirty="0">
                <a:solidFill>
                  <a:schemeClr val="bg1"/>
                </a:solidFill>
                <a:latin typeface="Times New Roman" pitchFamily="18" charset="0"/>
                <a:cs typeface="Times New Roman" pitchFamily="18" charset="0"/>
              </a:rPr>
              <a:t> презентації;</a:t>
            </a:r>
            <a:endParaRPr lang="ru-RU" altLang="uk-UA" sz="1400" dirty="0">
              <a:solidFill>
                <a:schemeClr val="bg1"/>
              </a:solidFill>
              <a:latin typeface="Times New Roman" pitchFamily="18" charset="0"/>
              <a:cs typeface="Times New Roman" pitchFamily="18" charset="0"/>
            </a:endParaRPr>
          </a:p>
          <a:p>
            <a:pPr algn="just"/>
            <a:r>
              <a:rPr lang="uk-UA" altLang="uk-UA" sz="1400" dirty="0">
                <a:solidFill>
                  <a:schemeClr val="bg1"/>
                </a:solidFill>
                <a:latin typeface="Times New Roman" pitchFamily="18" charset="0"/>
                <a:cs typeface="Times New Roman" pitchFamily="18" charset="0"/>
              </a:rPr>
              <a:t>5.3. Складання довідок про якість води у водних об'єктах у басейні річок Причорномор'я та </a:t>
            </a:r>
            <a:r>
              <a:rPr lang="uk-UA" altLang="uk-UA" sz="1400" dirty="0" err="1">
                <a:solidFill>
                  <a:schemeClr val="bg1"/>
                </a:solidFill>
                <a:latin typeface="Times New Roman" pitchFamily="18" charset="0"/>
                <a:cs typeface="Times New Roman" pitchFamily="18" charset="0"/>
              </a:rPr>
              <a:t>суббасейні</a:t>
            </a:r>
            <a:r>
              <a:rPr lang="uk-UA" altLang="uk-UA" sz="1400" dirty="0">
                <a:solidFill>
                  <a:schemeClr val="bg1"/>
                </a:solidFill>
                <a:latin typeface="Times New Roman" pitchFamily="18" charset="0"/>
                <a:cs typeface="Times New Roman" pitchFamily="18" charset="0"/>
              </a:rPr>
              <a:t> нижнього Дунаю (до засідання Міжвідомчої комісії з узгодженню режимів роботи водосховищ комплексного призначення та водогосподарських систем) </a:t>
            </a:r>
            <a:r>
              <a:rPr lang="uk-UA" altLang="uk-UA" sz="1400" b="1" dirty="0">
                <a:solidFill>
                  <a:schemeClr val="bg1"/>
                </a:solidFill>
                <a:latin typeface="Times New Roman" pitchFamily="18" charset="0"/>
                <a:cs typeface="Times New Roman" pitchFamily="18" charset="0"/>
              </a:rPr>
              <a:t>- 2</a:t>
            </a:r>
            <a:r>
              <a:rPr lang="uk-UA" altLang="uk-UA" sz="1400" dirty="0">
                <a:solidFill>
                  <a:schemeClr val="bg1"/>
                </a:solidFill>
                <a:latin typeface="Times New Roman" pitchFamily="18" charset="0"/>
                <a:cs typeface="Times New Roman" pitchFamily="18" charset="0"/>
              </a:rPr>
              <a:t> довідки;</a:t>
            </a:r>
            <a:endParaRPr lang="ru-RU" altLang="uk-UA" sz="1400" dirty="0">
              <a:solidFill>
                <a:schemeClr val="bg1"/>
              </a:solidFill>
              <a:latin typeface="Times New Roman" pitchFamily="18" charset="0"/>
              <a:cs typeface="Times New Roman" pitchFamily="18" charset="0"/>
            </a:endParaRPr>
          </a:p>
          <a:p>
            <a:pPr algn="just"/>
            <a:r>
              <a:rPr lang="uk-UA" altLang="uk-UA" sz="1400" dirty="0">
                <a:solidFill>
                  <a:schemeClr val="bg1"/>
                </a:solidFill>
                <a:latin typeface="Times New Roman" pitchFamily="18" charset="0"/>
                <a:cs typeface="Times New Roman" pitchFamily="18" charset="0"/>
              </a:rPr>
              <a:t>5.4. Підготовка матеріалів на засідання робоча група з вирішення проблем, пов'язаних з рікою Дунай на спільній прикордонній ділянці (Україна-Румунія) - </a:t>
            </a:r>
            <a:r>
              <a:rPr lang="uk-UA" altLang="uk-UA" sz="1400" b="1" dirty="0">
                <a:solidFill>
                  <a:schemeClr val="bg1"/>
                </a:solidFill>
                <a:latin typeface="Times New Roman" pitchFamily="18" charset="0"/>
                <a:cs typeface="Times New Roman" pitchFamily="18" charset="0"/>
              </a:rPr>
              <a:t>1</a:t>
            </a:r>
            <a:r>
              <a:rPr lang="uk-UA" altLang="uk-UA" sz="1400" dirty="0">
                <a:solidFill>
                  <a:schemeClr val="bg1"/>
                </a:solidFill>
                <a:latin typeface="Times New Roman" pitchFamily="18" charset="0"/>
                <a:cs typeface="Times New Roman" pitchFamily="18" charset="0"/>
              </a:rPr>
              <a:t> презентація;</a:t>
            </a:r>
          </a:p>
          <a:p>
            <a:pPr algn="just"/>
            <a:r>
              <a:rPr lang="uk-UA" altLang="uk-UA" sz="1400" dirty="0">
                <a:solidFill>
                  <a:schemeClr val="bg1"/>
                </a:solidFill>
                <a:latin typeface="Times New Roman" pitchFamily="18" charset="0"/>
                <a:cs typeface="Times New Roman" pitchFamily="18" charset="0"/>
              </a:rPr>
              <a:t>5.5. Підготовка доповіді "Про технічний стан гідротехнічних споруд водних об’єктів басейну річок Причорномор’я, р. Дунай, р. Дністер та р. Південний Буг" (на засіданні комісії з питань техногенно-екологічної безпеки та надзвичайних ситуацій облдержадміністрації) -</a:t>
            </a:r>
            <a:r>
              <a:rPr lang="uk-UA" altLang="uk-UA" sz="1400" b="1" dirty="0">
                <a:solidFill>
                  <a:schemeClr val="bg1"/>
                </a:solidFill>
                <a:latin typeface="Times New Roman" pitchFamily="18" charset="0"/>
                <a:cs typeface="Times New Roman" pitchFamily="18" charset="0"/>
              </a:rPr>
              <a:t>1</a:t>
            </a:r>
            <a:r>
              <a:rPr lang="uk-UA" altLang="uk-UA" sz="1400" dirty="0">
                <a:solidFill>
                  <a:schemeClr val="bg1"/>
                </a:solidFill>
                <a:latin typeface="Times New Roman" pitchFamily="18" charset="0"/>
                <a:cs typeface="Times New Roman" pitchFamily="18" charset="0"/>
              </a:rPr>
              <a:t> доповідь;</a:t>
            </a:r>
          </a:p>
          <a:p>
            <a:pPr algn="just"/>
            <a:r>
              <a:rPr lang="uk-UA" altLang="uk-UA" sz="1400" dirty="0">
                <a:solidFill>
                  <a:schemeClr val="bg1"/>
                </a:solidFill>
                <a:latin typeface="Times New Roman" pitchFamily="18" charset="0"/>
                <a:cs typeface="Times New Roman" pitchFamily="18" charset="0"/>
              </a:rPr>
              <a:t>5.6. Підготовка пропозиції (в межах компетенції) щодо пілотних ділянок на масивах поверхневих вод для проведення </a:t>
            </a:r>
            <a:r>
              <a:rPr lang="uk-UA" altLang="uk-UA" sz="1400" dirty="0" err="1">
                <a:solidFill>
                  <a:schemeClr val="bg1"/>
                </a:solidFill>
                <a:latin typeface="Times New Roman" pitchFamily="18" charset="0"/>
                <a:cs typeface="Times New Roman" pitchFamily="18" charset="0"/>
              </a:rPr>
              <a:t>скринінгових</a:t>
            </a:r>
            <a:r>
              <a:rPr lang="uk-UA" altLang="uk-UA" sz="1400" dirty="0">
                <a:solidFill>
                  <a:schemeClr val="bg1"/>
                </a:solidFill>
                <a:latin typeface="Times New Roman" pitchFamily="18" charset="0"/>
                <a:cs typeface="Times New Roman" pitchFamily="18" charset="0"/>
              </a:rPr>
              <a:t> досліджень для реалізації українсько-фінського проєкту – </a:t>
            </a:r>
            <a:r>
              <a:rPr lang="uk-UA" altLang="uk-UA" sz="1400" b="1" dirty="0">
                <a:solidFill>
                  <a:schemeClr val="bg1"/>
                </a:solidFill>
                <a:latin typeface="Times New Roman" pitchFamily="18" charset="0"/>
                <a:cs typeface="Times New Roman" pitchFamily="18" charset="0"/>
              </a:rPr>
              <a:t>3</a:t>
            </a:r>
            <a:r>
              <a:rPr lang="uk-UA" altLang="uk-UA" sz="1400" dirty="0">
                <a:solidFill>
                  <a:schemeClr val="bg1"/>
                </a:solidFill>
                <a:latin typeface="Times New Roman" pitchFamily="18" charset="0"/>
                <a:cs typeface="Times New Roman" pitchFamily="18" charset="0"/>
              </a:rPr>
              <a:t> ділянки;</a:t>
            </a:r>
          </a:p>
          <a:p>
            <a:pPr algn="just"/>
            <a:r>
              <a:rPr lang="uk-UA" altLang="uk-UA" sz="1400" dirty="0">
                <a:solidFill>
                  <a:schemeClr val="bg1"/>
                </a:solidFill>
                <a:latin typeface="Times New Roman" pitchFamily="18" charset="0"/>
                <a:cs typeface="Times New Roman" pitchFamily="18" charset="0"/>
              </a:rPr>
              <a:t>5.7. Підготовка доповіді "Про заходи з реалізації Планів управління річковими басейнами на території Болградського району" (на Міжнародний </a:t>
            </a:r>
            <a:r>
              <a:rPr lang="uk-UA" altLang="uk-UA" sz="1400" dirty="0" err="1">
                <a:solidFill>
                  <a:schemeClr val="bg1"/>
                </a:solidFill>
                <a:latin typeface="Times New Roman" pitchFamily="18" charset="0"/>
                <a:cs typeface="Times New Roman" pitchFamily="18" charset="0"/>
              </a:rPr>
              <a:t>Бесарабський</a:t>
            </a:r>
            <a:r>
              <a:rPr lang="uk-UA" altLang="uk-UA" sz="1400" dirty="0">
                <a:solidFill>
                  <a:schemeClr val="bg1"/>
                </a:solidFill>
                <a:latin typeface="Times New Roman" pitchFamily="18" charset="0"/>
                <a:cs typeface="Times New Roman" pitchFamily="18" charset="0"/>
              </a:rPr>
              <a:t> економічний форум)- </a:t>
            </a:r>
            <a:r>
              <a:rPr lang="uk-UA" altLang="uk-UA" sz="1400" b="1" dirty="0">
                <a:solidFill>
                  <a:schemeClr val="bg1"/>
                </a:solidFill>
                <a:latin typeface="Times New Roman" pitchFamily="18" charset="0"/>
                <a:cs typeface="Times New Roman" pitchFamily="18" charset="0"/>
              </a:rPr>
              <a:t>1 </a:t>
            </a:r>
            <a:r>
              <a:rPr lang="uk-UA" altLang="uk-UA" sz="1400" dirty="0">
                <a:solidFill>
                  <a:schemeClr val="bg1"/>
                </a:solidFill>
                <a:latin typeface="Times New Roman" pitchFamily="18" charset="0"/>
                <a:cs typeface="Times New Roman" pitchFamily="18" charset="0"/>
              </a:rPr>
              <a:t>доповідь.</a:t>
            </a:r>
            <a:endParaRPr lang="ru-RU" altLang="uk-UA" sz="1400" b="1"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564630" y="188640"/>
            <a:ext cx="7886700" cy="767862"/>
          </a:xfrm>
        </p:spPr>
        <p:txBody>
          <a:bodyPr>
            <a:noAutofit/>
          </a:bodyPr>
          <a:lstStyle/>
          <a:p>
            <a:pPr algn="ctr"/>
            <a:r>
              <a:rPr lang="uk-UA" sz="2400" b="1" dirty="0">
                <a:latin typeface="Times New Roman" panose="02020603050405020304" pitchFamily="18" charset="0"/>
                <a:cs typeface="Times New Roman" panose="02020603050405020304" pitchFamily="18" charset="0"/>
              </a:rPr>
              <a:t>юридична служба</a:t>
            </a:r>
            <a:endParaRPr lang="ru-RU" sz="2400" b="1" dirty="0">
              <a:latin typeface="Times New Roman" panose="02020603050405020304" pitchFamily="18" charset="0"/>
              <a:cs typeface="Times New Roman" panose="02020603050405020304" pitchFamily="18" charset="0"/>
            </a:endParaRPr>
          </a:p>
        </p:txBody>
      </p:sp>
      <p:sp>
        <p:nvSpPr>
          <p:cNvPr id="20484" name="Rectangle 4"/>
          <p:cNvSpPr>
            <a:spLocks noGrp="1"/>
          </p:cNvSpPr>
          <p:nvPr>
            <p:ph type="body" sz="half" idx="1"/>
          </p:nvPr>
        </p:nvSpPr>
        <p:spPr>
          <a:xfrm>
            <a:off x="125416" y="1340768"/>
            <a:ext cx="9015960" cy="3624626"/>
          </a:xfrm>
        </p:spPr>
        <p:txBody>
          <a:bodyPr>
            <a:noAutofit/>
          </a:bodyPr>
          <a:lstStyle/>
          <a:p>
            <a:pPr marL="0" indent="0">
              <a:buNone/>
            </a:pPr>
            <a:r>
              <a:rPr lang="uk-UA" sz="1400" b="1" dirty="0">
                <a:solidFill>
                  <a:schemeClr val="bg1"/>
                </a:solidFill>
                <a:latin typeface="Times New Roman" panose="02020603050405020304" pitchFamily="18" charset="0"/>
                <a:cs typeface="Times New Roman" panose="02020603050405020304" pitchFamily="18" charset="0"/>
              </a:rPr>
              <a:t>  	</a:t>
            </a:r>
            <a:r>
              <a:rPr lang="uk-UA" sz="1600" b="1" dirty="0">
                <a:solidFill>
                  <a:schemeClr val="bg1"/>
                </a:solidFill>
                <a:latin typeface="Times New Roman" panose="02020603050405020304" pitchFamily="18" charset="0"/>
                <a:cs typeface="Times New Roman" panose="02020603050405020304" pitchFamily="18" charset="0"/>
              </a:rPr>
              <a:t>За період з червня 2024 року по червень 2025 року </a:t>
            </a:r>
          </a:p>
          <a:p>
            <a:pPr marL="0" indent="0">
              <a:buNone/>
            </a:pPr>
            <a:r>
              <a:rPr lang="uk-UA" sz="1600" b="1" dirty="0">
                <a:solidFill>
                  <a:schemeClr val="bg1"/>
                </a:solidFill>
                <a:latin typeface="Times New Roman" panose="02020603050405020304" pitchFamily="18" charset="0"/>
                <a:cs typeface="Times New Roman" panose="02020603050405020304" pitchFamily="18" charset="0"/>
              </a:rPr>
              <a:t>юридичною службою виконано наступну роботу:</a:t>
            </a:r>
            <a:r>
              <a:rPr lang="ru-RU" sz="1600" b="1" dirty="0">
                <a:solidFill>
                  <a:schemeClr val="bg1"/>
                </a:solidFill>
                <a:latin typeface="Times New Roman" panose="02020603050405020304" pitchFamily="18" charset="0"/>
                <a:cs typeface="Times New Roman" panose="02020603050405020304" pitchFamily="18" charset="0"/>
              </a:rPr>
              <a:t> </a:t>
            </a:r>
            <a:endParaRPr lang="ru-RU" sz="1600" dirty="0">
              <a:solidFill>
                <a:schemeClr val="bg1"/>
              </a:solidFill>
              <a:latin typeface="Times New Roman" panose="02020603050405020304" pitchFamily="18" charset="0"/>
              <a:cs typeface="Times New Roman" panose="02020603050405020304" pitchFamily="18" charset="0"/>
            </a:endParaRPr>
          </a:p>
          <a:p>
            <a:r>
              <a:rPr lang="uk-UA" sz="1600" dirty="0">
                <a:solidFill>
                  <a:schemeClr val="bg1"/>
                </a:solidFill>
                <a:latin typeface="Times New Roman" panose="02020603050405020304" pitchFamily="18" charset="0"/>
                <a:cs typeface="Times New Roman" panose="02020603050405020304" pitchFamily="18" charset="0"/>
              </a:rPr>
              <a:t>Проведено в судах різного рівня 5 справ, з них </a:t>
            </a:r>
          </a:p>
          <a:p>
            <a:r>
              <a:rPr lang="uk-UA" sz="1600" dirty="0">
                <a:solidFill>
                  <a:schemeClr val="bg1"/>
                </a:solidFill>
                <a:latin typeface="Times New Roman" panose="02020603050405020304" pitchFamily="18" charset="0"/>
                <a:cs typeface="Times New Roman" panose="02020603050405020304" pitchFamily="18" charset="0"/>
              </a:rPr>
              <a:t>розглянуто 4 справи, в стадії розгляду 1 справа</a:t>
            </a:r>
            <a:r>
              <a:rPr lang="en-US" sz="1600" dirty="0">
                <a:solidFill>
                  <a:schemeClr val="bg1"/>
                </a:solidFill>
                <a:latin typeface="Times New Roman" panose="02020603050405020304" pitchFamily="18" charset="0"/>
                <a:cs typeface="Times New Roman" panose="02020603050405020304" pitchFamily="18" charset="0"/>
              </a:rPr>
              <a:t>;</a:t>
            </a:r>
            <a:endParaRPr lang="uk-UA" sz="1600" dirty="0">
              <a:solidFill>
                <a:schemeClr val="bg1"/>
              </a:solidFill>
              <a:latin typeface="Times New Roman" panose="02020603050405020304" pitchFamily="18" charset="0"/>
              <a:cs typeface="Times New Roman" panose="02020603050405020304" pitchFamily="18" charset="0"/>
            </a:endParaRPr>
          </a:p>
          <a:p>
            <a:r>
              <a:rPr lang="uk-UA" sz="1600" dirty="0">
                <a:solidFill>
                  <a:schemeClr val="bg1"/>
                </a:solidFill>
                <a:latin typeface="Times New Roman" panose="02020603050405020304" pitchFamily="18" charset="0"/>
                <a:cs typeface="Times New Roman" panose="02020603050405020304" pitchFamily="18" charset="0"/>
              </a:rPr>
              <a:t>Заявлено 17 претензій та 1 позов</a:t>
            </a:r>
            <a:r>
              <a:rPr lang="en-US" sz="1600" dirty="0">
                <a:solidFill>
                  <a:schemeClr val="bg1"/>
                </a:solidFill>
                <a:latin typeface="Times New Roman" panose="02020603050405020304" pitchFamily="18" charset="0"/>
                <a:cs typeface="Times New Roman" panose="02020603050405020304" pitchFamily="18" charset="0"/>
              </a:rPr>
              <a:t>;</a:t>
            </a:r>
            <a:endParaRPr lang="uk-UA" sz="1600" dirty="0">
              <a:solidFill>
                <a:schemeClr val="bg1"/>
              </a:solidFill>
              <a:latin typeface="Times New Roman" panose="02020603050405020304" pitchFamily="18" charset="0"/>
              <a:cs typeface="Times New Roman" panose="02020603050405020304" pitchFamily="18" charset="0"/>
            </a:endParaRPr>
          </a:p>
          <a:p>
            <a:r>
              <a:rPr lang="uk-UA" sz="1600" dirty="0">
                <a:solidFill>
                  <a:schemeClr val="bg1"/>
                </a:solidFill>
                <a:latin typeface="Times New Roman" panose="02020603050405020304" pitchFamily="18" charset="0"/>
                <a:cs typeface="Times New Roman" panose="02020603050405020304" pitchFamily="18" charset="0"/>
              </a:rPr>
              <a:t>Стягнуто 194 840,23 грн дебіторської заборгованості</a:t>
            </a:r>
            <a:r>
              <a:rPr lang="en-US" sz="1600" dirty="0">
                <a:solidFill>
                  <a:schemeClr val="bg1"/>
                </a:solidFill>
                <a:latin typeface="Times New Roman" panose="02020603050405020304" pitchFamily="18" charset="0"/>
                <a:cs typeface="Times New Roman" panose="02020603050405020304" pitchFamily="18" charset="0"/>
              </a:rPr>
              <a:t>;</a:t>
            </a:r>
            <a:endParaRPr lang="uk-UA" sz="1600" dirty="0">
              <a:solidFill>
                <a:schemeClr val="bg1"/>
              </a:solidFill>
              <a:latin typeface="Times New Roman" panose="02020603050405020304" pitchFamily="18" charset="0"/>
              <a:cs typeface="Times New Roman" panose="02020603050405020304" pitchFamily="18" charset="0"/>
            </a:endParaRPr>
          </a:p>
          <a:p>
            <a:r>
              <a:rPr lang="uk-UA" sz="1600" dirty="0">
                <a:solidFill>
                  <a:schemeClr val="bg1"/>
                </a:solidFill>
                <a:latin typeface="Times New Roman" panose="02020603050405020304" pitchFamily="18" charset="0"/>
                <a:cs typeface="Times New Roman" panose="02020603050405020304" pitchFamily="18" charset="0"/>
              </a:rPr>
              <a:t>Скасовано 8 постанов державної виконавчої служби</a:t>
            </a:r>
            <a:r>
              <a:rPr lang="en-US" sz="1600" dirty="0">
                <a:solidFill>
                  <a:schemeClr val="bg1"/>
                </a:solidFill>
                <a:latin typeface="Times New Roman" panose="02020603050405020304" pitchFamily="18" charset="0"/>
                <a:cs typeface="Times New Roman" panose="02020603050405020304" pitchFamily="18" charset="0"/>
              </a:rPr>
              <a:t>;</a:t>
            </a:r>
            <a:endParaRPr lang="uk-UA" sz="1600" dirty="0">
              <a:solidFill>
                <a:schemeClr val="bg1"/>
              </a:solidFill>
              <a:latin typeface="Times New Roman" panose="02020603050405020304" pitchFamily="18" charset="0"/>
              <a:cs typeface="Times New Roman" panose="02020603050405020304" pitchFamily="18" charset="0"/>
            </a:endParaRPr>
          </a:p>
          <a:p>
            <a:r>
              <a:rPr lang="uk-UA" sz="1600" dirty="0">
                <a:solidFill>
                  <a:schemeClr val="bg1"/>
                </a:solidFill>
                <a:latin typeface="Times New Roman" panose="02020603050405020304" pitchFamily="18" charset="0"/>
                <a:cs typeface="Times New Roman" panose="02020603050405020304" pitchFamily="18" charset="0"/>
              </a:rPr>
              <a:t>Розроблено 2 внутрішніх положення</a:t>
            </a:r>
            <a:r>
              <a:rPr lang="en-US" sz="1600" dirty="0">
                <a:solidFill>
                  <a:schemeClr val="bg1"/>
                </a:solidFill>
                <a:latin typeface="Times New Roman" panose="02020603050405020304" pitchFamily="18" charset="0"/>
                <a:cs typeface="Times New Roman" panose="02020603050405020304" pitchFamily="18" charset="0"/>
              </a:rPr>
              <a:t>;</a:t>
            </a:r>
            <a:endParaRPr lang="uk-UA" sz="1600" dirty="0">
              <a:solidFill>
                <a:schemeClr val="bg1"/>
              </a:solidFill>
              <a:latin typeface="Times New Roman" panose="02020603050405020304" pitchFamily="18" charset="0"/>
              <a:cs typeface="Times New Roman" panose="02020603050405020304" pitchFamily="18" charset="0"/>
            </a:endParaRPr>
          </a:p>
          <a:p>
            <a:r>
              <a:rPr lang="uk-UA" sz="1600" dirty="0">
                <a:solidFill>
                  <a:schemeClr val="bg1"/>
                </a:solidFill>
                <a:latin typeface="Times New Roman" panose="02020603050405020304" pitchFamily="18" charset="0"/>
                <a:cs typeface="Times New Roman" panose="02020603050405020304" pitchFamily="18" charset="0"/>
              </a:rPr>
              <a:t>Проведено державну реєстрацію майнових прав на </a:t>
            </a:r>
          </a:p>
          <a:p>
            <a:pPr marL="0" indent="0">
              <a:buNone/>
            </a:pPr>
            <a:r>
              <a:rPr lang="uk-UA" sz="1600" dirty="0">
                <a:solidFill>
                  <a:schemeClr val="bg1"/>
                </a:solidFill>
                <a:latin typeface="Times New Roman" panose="02020603050405020304" pitchFamily="18" charset="0"/>
                <a:cs typeface="Times New Roman" panose="02020603050405020304" pitchFamily="18" charset="0"/>
              </a:rPr>
              <a:t>      адміністративну будівлю БУВР річок Причорномор</a:t>
            </a:r>
            <a:r>
              <a:rPr lang="en-US" sz="1600" dirty="0">
                <a:solidFill>
                  <a:schemeClr val="bg1"/>
                </a:solidFill>
                <a:latin typeface="Times New Roman" panose="02020603050405020304" pitchFamily="18" charset="0"/>
                <a:cs typeface="Times New Roman" panose="02020603050405020304" pitchFamily="18" charset="0"/>
              </a:rPr>
              <a:t>’</a:t>
            </a:r>
            <a:r>
              <a:rPr lang="uk-UA" sz="1600" dirty="0">
                <a:solidFill>
                  <a:schemeClr val="bg1"/>
                </a:solidFill>
                <a:latin typeface="Times New Roman" panose="02020603050405020304" pitchFamily="18" charset="0"/>
                <a:cs typeface="Times New Roman" panose="02020603050405020304" pitchFamily="18" charset="0"/>
              </a:rPr>
              <a:t>я та </a:t>
            </a:r>
          </a:p>
          <a:p>
            <a:pPr marL="0" indent="0">
              <a:buNone/>
            </a:pPr>
            <a:r>
              <a:rPr lang="uk-UA" sz="1600" dirty="0">
                <a:solidFill>
                  <a:schemeClr val="bg1"/>
                </a:solidFill>
                <a:latin typeface="Times New Roman" panose="02020603050405020304" pitchFamily="18" charset="0"/>
                <a:cs typeface="Times New Roman" panose="02020603050405020304" pitchFamily="18" charset="0"/>
              </a:rPr>
              <a:t>      Нижнього Дунаю за адресою вул. Івана та Юрія Лип 13.</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1052736"/>
            <a:ext cx="4858734" cy="4858734"/>
          </a:xfrm>
          <a:prstGeom prst="rect">
            <a:avLst/>
          </a:prstGeom>
        </p:spPr>
      </p:pic>
    </p:spTree>
    <p:extLst>
      <p:ext uri="{BB962C8B-B14F-4D97-AF65-F5344CB8AC3E}">
        <p14:creationId xmlns:p14="http://schemas.microsoft.com/office/powerpoint/2010/main" val="2912192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ageCurlDouble"/>
      </p:transition>
    </mc:Choice>
    <mc:Fallback xmlns="">
      <p:transition spd="slow" advClick="0"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a:spLocks noChangeArrowheads="1"/>
          </p:cNvSpPr>
          <p:nvPr/>
        </p:nvSpPr>
        <p:spPr bwMode="auto">
          <a:xfrm>
            <a:off x="179388" y="404813"/>
            <a:ext cx="3313112" cy="1465262"/>
          </a:xfrm>
          <a:prstGeom prst="rect">
            <a:avLst/>
          </a:prstGeom>
          <a:noFill/>
          <a:ln w="9525">
            <a:noFill/>
            <a:miter lim="800000"/>
            <a:headEnd/>
            <a:tailEnd/>
          </a:ln>
        </p:spPr>
        <p:txBody>
          <a:bodyPr>
            <a:spAutoFit/>
          </a:bodyPr>
          <a:lstStyle/>
          <a:p>
            <a:pPr algn="just"/>
            <a:r>
              <a:rPr lang="ru-RU" altLang="ru-RU" b="1">
                <a:solidFill>
                  <a:srgbClr val="002060"/>
                </a:solidFill>
                <a:latin typeface="Times New Roman" pitchFamily="18" charset="0"/>
                <a:cs typeface="Times New Roman" pitchFamily="18" charset="0"/>
              </a:rPr>
              <a:t>2007 –  </a:t>
            </a:r>
            <a:r>
              <a:rPr lang="uk-UA" altLang="ru-RU" b="1">
                <a:solidFill>
                  <a:srgbClr val="002060"/>
                </a:solidFill>
                <a:latin typeface="Times New Roman" pitchFamily="18" charset="0"/>
                <a:cs typeface="Times New Roman" pitchFamily="18" charset="0"/>
              </a:rPr>
              <a:t>Одеське обласне управління водного господарства зі збільшенням функцій щодо управління водними ресурсами.</a:t>
            </a:r>
            <a:endParaRPr lang="uk-UA">
              <a:solidFill>
                <a:srgbClr val="002060"/>
              </a:solidFill>
              <a:latin typeface="Century Gothic" pitchFamily="34" charset="0"/>
            </a:endParaRPr>
          </a:p>
        </p:txBody>
      </p:sp>
      <p:sp>
        <p:nvSpPr>
          <p:cNvPr id="28" name="Rectangle 4"/>
          <p:cNvSpPr txBox="1">
            <a:spLocks noChangeArrowheads="1"/>
          </p:cNvSpPr>
          <p:nvPr/>
        </p:nvSpPr>
        <p:spPr>
          <a:xfrm>
            <a:off x="6669088" y="203200"/>
            <a:ext cx="2447925" cy="431800"/>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err="1">
                <a:solidFill>
                  <a:srgbClr val="002060"/>
                </a:solidFill>
                <a:latin typeface="Times New Roman" panose="02020603050405020304" pitchFamily="18" charset="0"/>
                <a:cs typeface="Times New Roman" panose="02020603050405020304" pitchFamily="18" charset="0"/>
              </a:rPr>
              <a:t>Белюк</a:t>
            </a:r>
            <a:r>
              <a:rPr lang="uk-UA" altLang="ru-RU" sz="1000" b="1" dirty="0">
                <a:solidFill>
                  <a:srgbClr val="002060"/>
                </a:solidFill>
                <a:latin typeface="Times New Roman" panose="02020603050405020304" pitchFamily="18" charset="0"/>
                <a:cs typeface="Times New Roman" panose="02020603050405020304" pitchFamily="18" charset="0"/>
              </a:rPr>
              <a:t>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Сергій Олександрович</a:t>
            </a:r>
          </a:p>
        </p:txBody>
      </p:sp>
      <p:pic>
        <p:nvPicPr>
          <p:cNvPr id="29" name="Picture 6"/>
          <p:cNvPicPr>
            <a:picLocks noChangeAspect="1" noChangeArrowheads="1"/>
          </p:cNvPicPr>
          <p:nvPr/>
        </p:nvPicPr>
        <p:blipFill>
          <a:blip r:embed="rId2"/>
          <a:srcRect/>
          <a:stretch>
            <a:fillRect/>
          </a:stretch>
        </p:blipFill>
        <p:spPr bwMode="auto">
          <a:xfrm>
            <a:off x="4140200" y="188913"/>
            <a:ext cx="1443038" cy="1871662"/>
          </a:xfrm>
          <a:prstGeom prst="rect">
            <a:avLst/>
          </a:prstGeom>
          <a:noFill/>
          <a:ln w="9525">
            <a:noFill/>
            <a:miter lim="800000"/>
            <a:headEnd/>
            <a:tailEnd/>
          </a:ln>
        </p:spPr>
      </p:pic>
      <p:sp>
        <p:nvSpPr>
          <p:cNvPr id="30" name="Rectangle 4"/>
          <p:cNvSpPr txBox="1">
            <a:spLocks noChangeArrowheads="1"/>
          </p:cNvSpPr>
          <p:nvPr/>
        </p:nvSpPr>
        <p:spPr>
          <a:xfrm>
            <a:off x="6777038" y="830263"/>
            <a:ext cx="2232025" cy="533400"/>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a:solidFill>
                  <a:srgbClr val="002060"/>
                </a:solidFill>
                <a:latin typeface="Times New Roman" panose="02020603050405020304" pitchFamily="18" charset="0"/>
                <a:cs typeface="Times New Roman" panose="02020603050405020304" pitchFamily="18" charset="0"/>
              </a:rPr>
              <a:t>Мойсеєнко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Михайло Семенович</a:t>
            </a:r>
          </a:p>
        </p:txBody>
      </p:sp>
      <p:pic>
        <p:nvPicPr>
          <p:cNvPr id="31" name="Picture 6"/>
          <p:cNvPicPr>
            <a:picLocks noChangeAspect="1" noChangeArrowheads="1"/>
          </p:cNvPicPr>
          <p:nvPr/>
        </p:nvPicPr>
        <p:blipFill>
          <a:blip r:embed="rId3"/>
          <a:srcRect/>
          <a:stretch>
            <a:fillRect/>
          </a:stretch>
        </p:blipFill>
        <p:spPr bwMode="auto">
          <a:xfrm>
            <a:off x="5651500" y="260350"/>
            <a:ext cx="1352550" cy="1800225"/>
          </a:xfrm>
          <a:prstGeom prst="rect">
            <a:avLst/>
          </a:prstGeom>
          <a:noFill/>
          <a:ln w="9525">
            <a:noFill/>
            <a:miter lim="800000"/>
            <a:headEnd/>
            <a:tailEnd/>
          </a:ln>
        </p:spPr>
      </p:pic>
      <p:sp>
        <p:nvSpPr>
          <p:cNvPr id="25606" name="TextBox 31"/>
          <p:cNvSpPr txBox="1">
            <a:spLocks noChangeArrowheads="1"/>
          </p:cNvSpPr>
          <p:nvPr/>
        </p:nvSpPr>
        <p:spPr bwMode="auto">
          <a:xfrm>
            <a:off x="250825" y="2420938"/>
            <a:ext cx="3819525" cy="641350"/>
          </a:xfrm>
          <a:prstGeom prst="rect">
            <a:avLst/>
          </a:prstGeom>
          <a:noFill/>
          <a:ln w="9525">
            <a:noFill/>
            <a:miter lim="800000"/>
            <a:headEnd/>
            <a:tailEnd/>
          </a:ln>
        </p:spPr>
        <p:txBody>
          <a:bodyPr>
            <a:spAutoFit/>
          </a:bodyPr>
          <a:lstStyle/>
          <a:p>
            <a:r>
              <a:rPr lang="uk-UA" altLang="ru-RU" b="1">
                <a:solidFill>
                  <a:srgbClr val="002060"/>
                </a:solidFill>
                <a:latin typeface="Times New Roman" pitchFamily="18" charset="0"/>
                <a:cs typeface="Times New Roman" pitchFamily="18" charset="0"/>
              </a:rPr>
              <a:t>2011 р. - Одеське обласне управління водних ресурсів</a:t>
            </a:r>
            <a:endParaRPr lang="uk-UA">
              <a:latin typeface="Century Gothic" pitchFamily="34" charset="0"/>
            </a:endParaRPr>
          </a:p>
        </p:txBody>
      </p:sp>
      <p:sp>
        <p:nvSpPr>
          <p:cNvPr id="33" name="Rectangle 2"/>
          <p:cNvSpPr txBox="1">
            <a:spLocks noChangeArrowheads="1"/>
          </p:cNvSpPr>
          <p:nvPr/>
        </p:nvSpPr>
        <p:spPr>
          <a:xfrm>
            <a:off x="7092950" y="2133600"/>
            <a:ext cx="1728788" cy="512763"/>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a:solidFill>
                  <a:srgbClr val="002060"/>
                </a:solidFill>
                <a:latin typeface="Times New Roman" panose="02020603050405020304" pitchFamily="18" charset="0"/>
                <a:cs typeface="Times New Roman" panose="02020603050405020304" pitchFamily="18" charset="0"/>
              </a:rPr>
              <a:t>Потоп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Василь Іванович</a:t>
            </a:r>
          </a:p>
        </p:txBody>
      </p:sp>
      <p:pic>
        <p:nvPicPr>
          <p:cNvPr id="34" name="Picture 5"/>
          <p:cNvPicPr>
            <a:picLocks noChangeAspect="1" noChangeArrowheads="1"/>
          </p:cNvPicPr>
          <p:nvPr/>
        </p:nvPicPr>
        <p:blipFill>
          <a:blip r:embed="rId4"/>
          <a:srcRect/>
          <a:stretch>
            <a:fillRect/>
          </a:stretch>
        </p:blipFill>
        <p:spPr bwMode="auto">
          <a:xfrm>
            <a:off x="4067175" y="2276475"/>
            <a:ext cx="1522413" cy="1800225"/>
          </a:xfrm>
          <a:prstGeom prst="rect">
            <a:avLst/>
          </a:prstGeom>
          <a:noFill/>
          <a:ln w="9525">
            <a:noFill/>
            <a:miter lim="800000"/>
            <a:headEnd/>
            <a:tailEnd/>
          </a:ln>
        </p:spPr>
      </p:pic>
      <p:sp>
        <p:nvSpPr>
          <p:cNvPr id="36" name="Rectangle 4"/>
          <p:cNvSpPr txBox="1">
            <a:spLocks noChangeArrowheads="1"/>
          </p:cNvSpPr>
          <p:nvPr/>
        </p:nvSpPr>
        <p:spPr>
          <a:xfrm>
            <a:off x="6911975" y="2997200"/>
            <a:ext cx="2232025" cy="560388"/>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err="1">
                <a:solidFill>
                  <a:srgbClr val="002060"/>
                </a:solidFill>
                <a:latin typeface="Times New Roman" panose="02020603050405020304" pitchFamily="18" charset="0"/>
                <a:cs typeface="Times New Roman" panose="02020603050405020304" pitchFamily="18" charset="0"/>
              </a:rPr>
              <a:t>Гричулевич</a:t>
            </a:r>
            <a:r>
              <a:rPr lang="uk-UA" altLang="ru-RU" sz="1000" b="1" dirty="0">
                <a:solidFill>
                  <a:srgbClr val="002060"/>
                </a:solidFill>
                <a:latin typeface="Times New Roman" panose="02020603050405020304" pitchFamily="18" charset="0"/>
                <a:cs typeface="Times New Roman" panose="02020603050405020304" pitchFamily="18" charset="0"/>
              </a:rPr>
              <a:t>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Лілія Олександрівна</a:t>
            </a:r>
          </a:p>
        </p:txBody>
      </p:sp>
      <p:pic>
        <p:nvPicPr>
          <p:cNvPr id="37" name="Picture 10"/>
          <p:cNvPicPr>
            <a:picLocks noChangeAspect="1" noChangeArrowheads="1"/>
          </p:cNvPicPr>
          <p:nvPr/>
        </p:nvPicPr>
        <p:blipFill>
          <a:blip r:embed="rId5"/>
          <a:srcRect/>
          <a:stretch>
            <a:fillRect/>
          </a:stretch>
        </p:blipFill>
        <p:spPr bwMode="auto">
          <a:xfrm>
            <a:off x="5724525" y="2276475"/>
            <a:ext cx="1330325" cy="1800225"/>
          </a:xfrm>
          <a:prstGeom prst="rect">
            <a:avLst/>
          </a:prstGeom>
          <a:noFill/>
          <a:ln w="9525">
            <a:noFill/>
            <a:miter lim="800000"/>
            <a:headEnd/>
            <a:tailEnd/>
          </a:ln>
        </p:spPr>
      </p:pic>
      <p:sp>
        <p:nvSpPr>
          <p:cNvPr id="38" name="Rectangle 2"/>
          <p:cNvSpPr txBox="1">
            <a:spLocks noChangeArrowheads="1"/>
          </p:cNvSpPr>
          <p:nvPr/>
        </p:nvSpPr>
        <p:spPr>
          <a:xfrm>
            <a:off x="7092950" y="4292600"/>
            <a:ext cx="1838325" cy="446088"/>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a:solidFill>
                  <a:srgbClr val="002060"/>
                </a:solidFill>
                <a:latin typeface="Times New Roman" panose="02020603050405020304" pitchFamily="18" charset="0"/>
                <a:cs typeface="Times New Roman" panose="02020603050405020304" pitchFamily="18" charset="0"/>
              </a:rPr>
              <a:t>Сидоренко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Олег Іванович</a:t>
            </a:r>
          </a:p>
        </p:txBody>
      </p:sp>
      <p:sp>
        <p:nvSpPr>
          <p:cNvPr id="40" name="Rectangle 2"/>
          <p:cNvSpPr txBox="1">
            <a:spLocks noChangeArrowheads="1"/>
          </p:cNvSpPr>
          <p:nvPr/>
        </p:nvSpPr>
        <p:spPr>
          <a:xfrm>
            <a:off x="7127875" y="5229225"/>
            <a:ext cx="2016125" cy="371475"/>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a:solidFill>
                  <a:srgbClr val="002060"/>
                </a:solidFill>
                <a:latin typeface="Times New Roman" panose="02020603050405020304" pitchFamily="18" charset="0"/>
                <a:cs typeface="Times New Roman" panose="02020603050405020304" pitchFamily="18" charset="0"/>
              </a:rPr>
              <a:t>Чижик </a:t>
            </a:r>
            <a:br>
              <a:rPr lang="en-US"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Олег Анатолійович</a:t>
            </a:r>
          </a:p>
        </p:txBody>
      </p:sp>
      <p:pic>
        <p:nvPicPr>
          <p:cNvPr id="25613" name="Picture 5"/>
          <p:cNvPicPr>
            <a:picLocks noChangeAspect="1" noChangeArrowheads="1"/>
          </p:cNvPicPr>
          <p:nvPr/>
        </p:nvPicPr>
        <p:blipFill>
          <a:blip r:embed="rId6"/>
          <a:srcRect/>
          <a:stretch>
            <a:fillRect/>
          </a:stretch>
        </p:blipFill>
        <p:spPr bwMode="auto">
          <a:xfrm>
            <a:off x="5651500" y="4292600"/>
            <a:ext cx="1477963" cy="2016125"/>
          </a:xfrm>
          <a:prstGeom prst="rect">
            <a:avLst/>
          </a:prstGeom>
          <a:noFill/>
          <a:ln w="9525">
            <a:noFill/>
            <a:miter lim="800000"/>
            <a:headEnd/>
            <a:tailEnd/>
          </a:ln>
        </p:spPr>
      </p:pic>
      <p:pic>
        <p:nvPicPr>
          <p:cNvPr id="25614" name="Рисунок 43"/>
          <p:cNvPicPr>
            <a:picLocks noChangeAspect="1"/>
          </p:cNvPicPr>
          <p:nvPr/>
        </p:nvPicPr>
        <p:blipFill>
          <a:blip r:embed="rId7"/>
          <a:srcRect/>
          <a:stretch>
            <a:fillRect/>
          </a:stretch>
        </p:blipFill>
        <p:spPr bwMode="auto">
          <a:xfrm>
            <a:off x="4067175" y="4292600"/>
            <a:ext cx="1476375" cy="2016125"/>
          </a:xfrm>
          <a:prstGeom prst="rect">
            <a:avLst/>
          </a:prstGeom>
          <a:noFill/>
          <a:ln w="9525">
            <a:noFill/>
            <a:miter lim="800000"/>
            <a:headEnd/>
            <a:tailEnd/>
          </a:ln>
        </p:spPr>
      </p:pic>
      <p:sp>
        <p:nvSpPr>
          <p:cNvPr id="25615" name="Прямоугольник 18"/>
          <p:cNvSpPr>
            <a:spLocks noChangeArrowheads="1"/>
          </p:cNvSpPr>
          <p:nvPr/>
        </p:nvSpPr>
        <p:spPr bwMode="auto">
          <a:xfrm>
            <a:off x="7308850" y="455613"/>
            <a:ext cx="1274763" cy="317500"/>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2007 по 2008 рр) </a:t>
            </a:r>
            <a:endParaRPr lang="ru-RU" altLang="ru-RU" sz="1000" b="1">
              <a:solidFill>
                <a:srgbClr val="002060"/>
              </a:solidFill>
              <a:latin typeface="Times New Roman" pitchFamily="18" charset="0"/>
              <a:cs typeface="Times New Roman" pitchFamily="18" charset="0"/>
            </a:endParaRPr>
          </a:p>
        </p:txBody>
      </p:sp>
      <p:sp>
        <p:nvSpPr>
          <p:cNvPr id="25616" name="Прямоугольник 19"/>
          <p:cNvSpPr>
            <a:spLocks noChangeArrowheads="1"/>
          </p:cNvSpPr>
          <p:nvPr/>
        </p:nvSpPr>
        <p:spPr bwMode="auto">
          <a:xfrm>
            <a:off x="7308850" y="1103313"/>
            <a:ext cx="1274763" cy="319087"/>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2008 по 2010 рр) </a:t>
            </a:r>
            <a:endParaRPr lang="ru-RU" altLang="ru-RU" sz="1000" b="1">
              <a:solidFill>
                <a:srgbClr val="002060"/>
              </a:solidFill>
              <a:latin typeface="Times New Roman" pitchFamily="18" charset="0"/>
              <a:cs typeface="Times New Roman" pitchFamily="18" charset="0"/>
            </a:endParaRPr>
          </a:p>
        </p:txBody>
      </p:sp>
      <p:sp>
        <p:nvSpPr>
          <p:cNvPr id="25617" name="Прямоугольник 20"/>
          <p:cNvSpPr>
            <a:spLocks noChangeArrowheads="1"/>
          </p:cNvSpPr>
          <p:nvPr/>
        </p:nvSpPr>
        <p:spPr bwMode="auto">
          <a:xfrm>
            <a:off x="7380288" y="2420938"/>
            <a:ext cx="1263650" cy="350837"/>
          </a:xfrm>
          <a:prstGeom prst="rect">
            <a:avLst/>
          </a:prstGeom>
          <a:noFill/>
          <a:ln w="9525">
            <a:noFill/>
            <a:miter lim="800000"/>
            <a:headEnd/>
            <a:tailEnd/>
          </a:ln>
        </p:spPr>
        <p:txBody>
          <a:bodyPr>
            <a:spAutoFit/>
          </a:bodyPr>
          <a:lstStyle/>
          <a:p>
            <a:pPr algn="ctr">
              <a:lnSpc>
                <a:spcPct val="170000"/>
              </a:lnSpc>
            </a:pPr>
            <a:r>
              <a:rPr lang="uk-UA" altLang="ru-RU" sz="1000" b="1">
                <a:solidFill>
                  <a:srgbClr val="002060"/>
                </a:solidFill>
                <a:latin typeface="Times New Roman" pitchFamily="18" charset="0"/>
                <a:cs typeface="Times New Roman" pitchFamily="18" charset="0"/>
              </a:rPr>
              <a:t>(з 2010 по 2019 рр) </a:t>
            </a:r>
            <a:endParaRPr lang="ru-RU" altLang="ru-RU" sz="1000" b="1">
              <a:solidFill>
                <a:srgbClr val="002060"/>
              </a:solidFill>
              <a:latin typeface="Times New Roman" pitchFamily="18" charset="0"/>
              <a:cs typeface="Times New Roman" pitchFamily="18" charset="0"/>
            </a:endParaRPr>
          </a:p>
        </p:txBody>
      </p:sp>
      <p:sp>
        <p:nvSpPr>
          <p:cNvPr id="25618" name="Прямоугольник 21"/>
          <p:cNvSpPr>
            <a:spLocks noChangeArrowheads="1"/>
          </p:cNvSpPr>
          <p:nvPr/>
        </p:nvSpPr>
        <p:spPr bwMode="auto">
          <a:xfrm>
            <a:off x="7380288" y="3284538"/>
            <a:ext cx="1263650" cy="350837"/>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2019 по 2021 рр) </a:t>
            </a:r>
            <a:endParaRPr lang="ru-RU" altLang="ru-RU" sz="1000" b="1">
              <a:solidFill>
                <a:srgbClr val="002060"/>
              </a:solidFill>
              <a:latin typeface="Times New Roman" pitchFamily="18" charset="0"/>
              <a:cs typeface="Times New Roman" pitchFamily="18" charset="0"/>
            </a:endParaRPr>
          </a:p>
        </p:txBody>
      </p:sp>
      <p:sp>
        <p:nvSpPr>
          <p:cNvPr id="25619" name="Прямоугольник 22"/>
          <p:cNvSpPr>
            <a:spLocks noChangeArrowheads="1"/>
          </p:cNvSpPr>
          <p:nvPr/>
        </p:nvSpPr>
        <p:spPr bwMode="auto">
          <a:xfrm>
            <a:off x="7380288" y="4581525"/>
            <a:ext cx="1263650" cy="350838"/>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2021 по 2022 рр) </a:t>
            </a:r>
            <a:endParaRPr lang="ru-RU" altLang="ru-RU" sz="1000" b="1">
              <a:solidFill>
                <a:srgbClr val="002060"/>
              </a:solidFill>
              <a:latin typeface="Times New Roman" pitchFamily="18" charset="0"/>
              <a:cs typeface="Times New Roman" pitchFamily="18" charset="0"/>
            </a:endParaRPr>
          </a:p>
        </p:txBody>
      </p:sp>
      <p:sp>
        <p:nvSpPr>
          <p:cNvPr id="25620" name="Прямоугольник 23"/>
          <p:cNvSpPr>
            <a:spLocks noChangeArrowheads="1"/>
          </p:cNvSpPr>
          <p:nvPr/>
        </p:nvSpPr>
        <p:spPr bwMode="auto">
          <a:xfrm>
            <a:off x="7451725" y="5516563"/>
            <a:ext cx="1263650" cy="350837"/>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2022 по 2023 рр) </a:t>
            </a:r>
            <a:endParaRPr lang="ru-RU" altLang="ru-RU" sz="1000" b="1">
              <a:solidFill>
                <a:srgbClr val="002060"/>
              </a:solidFill>
              <a:latin typeface="Times New Roman" pitchFamily="18" charset="0"/>
              <a:cs typeface="Times New Roman" pitchFamily="18" charset="0"/>
            </a:endParaRPr>
          </a:p>
        </p:txBody>
      </p:sp>
      <p:sp>
        <p:nvSpPr>
          <p:cNvPr id="25621" name="TextBox 6"/>
          <p:cNvSpPr txBox="1">
            <a:spLocks noChangeArrowheads="1"/>
          </p:cNvSpPr>
          <p:nvPr/>
        </p:nvSpPr>
        <p:spPr bwMode="auto">
          <a:xfrm>
            <a:off x="250825" y="4292600"/>
            <a:ext cx="3384550" cy="1465263"/>
          </a:xfrm>
          <a:prstGeom prst="rect">
            <a:avLst/>
          </a:prstGeom>
          <a:noFill/>
          <a:ln w="9525">
            <a:noFill/>
            <a:miter lim="800000"/>
            <a:headEnd/>
            <a:tailEnd/>
          </a:ln>
        </p:spPr>
        <p:txBody>
          <a:bodyPr>
            <a:spAutoFit/>
          </a:bodyPr>
          <a:lstStyle/>
          <a:p>
            <a:r>
              <a:rPr lang="uk-UA" altLang="ru-RU" b="1">
                <a:solidFill>
                  <a:srgbClr val="002060"/>
                </a:solidFill>
                <a:latin typeface="Times New Roman" pitchFamily="18" charset="0"/>
                <a:cs typeface="Times New Roman" pitchFamily="18" charset="0"/>
              </a:rPr>
              <a:t>2018 р. і по сьогоднішній день - Басейнове управління водних ресурсів річок Причорномор’</a:t>
            </a:r>
            <a:r>
              <a:rPr lang="ru-RU" altLang="ru-RU" b="1">
                <a:solidFill>
                  <a:srgbClr val="002060"/>
                </a:solidFill>
                <a:latin typeface="Times New Roman" pitchFamily="18" charset="0"/>
                <a:cs typeface="Times New Roman" pitchFamily="18" charset="0"/>
              </a:rPr>
              <a:t>я</a:t>
            </a:r>
            <a:r>
              <a:rPr lang="uk-UA" altLang="ru-RU" b="1">
                <a:solidFill>
                  <a:srgbClr val="002060"/>
                </a:solidFill>
                <a:latin typeface="Times New Roman" pitchFamily="18" charset="0"/>
                <a:cs typeface="Times New Roman" pitchFamily="18" charset="0"/>
              </a:rPr>
              <a:t> та нижнього Дунаю </a:t>
            </a:r>
            <a:endParaRPr lang="uk-UA">
              <a:latin typeface="Century Gothic"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1000"/>
                                        <p:tgtEl>
                                          <p:spTgt spid="40"/>
                                        </p:tgtEl>
                                      </p:cBhvr>
                                    </p:animEffect>
                                    <p:anim calcmode="lin" valueType="num">
                                      <p:cBhvr>
                                        <p:cTn id="63" dur="1000" fill="hold"/>
                                        <p:tgtEl>
                                          <p:spTgt spid="40"/>
                                        </p:tgtEl>
                                        <p:attrNameLst>
                                          <p:attrName>ppt_x</p:attrName>
                                        </p:attrNameLst>
                                      </p:cBhvr>
                                      <p:tavLst>
                                        <p:tav tm="0">
                                          <p:val>
                                            <p:strVal val="#ppt_x"/>
                                          </p:val>
                                        </p:tav>
                                        <p:tav tm="100000">
                                          <p:val>
                                            <p:strVal val="#ppt_x"/>
                                          </p:val>
                                        </p:tav>
                                      </p:tavLst>
                                    </p:anim>
                                    <p:anim calcmode="lin" valueType="num">
                                      <p:cBhvr>
                                        <p:cTn id="6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000" fill="hold"/>
                                        <p:tgtEl>
                                          <p:spTgt spid="25"/>
                                        </p:tgtEl>
                                        <p:attrNameLst>
                                          <p:attrName>ppt_w</p:attrName>
                                        </p:attrNameLst>
                                      </p:cBhvr>
                                      <p:tavLst>
                                        <p:tav tm="0">
                                          <p:val>
                                            <p:fltVal val="0"/>
                                          </p:val>
                                        </p:tav>
                                        <p:tav tm="100000">
                                          <p:val>
                                            <p:strVal val="#ppt_w"/>
                                          </p:val>
                                        </p:tav>
                                      </p:tavLst>
                                    </p:anim>
                                    <p:anim calcmode="lin" valueType="num">
                                      <p:cBhvr>
                                        <p:cTn id="70" dur="2000" fill="hold"/>
                                        <p:tgtEl>
                                          <p:spTgt spid="25"/>
                                        </p:tgtEl>
                                        <p:attrNameLst>
                                          <p:attrName>ppt_h</p:attrName>
                                        </p:attrNameLst>
                                      </p:cBhvr>
                                      <p:tavLst>
                                        <p:tav tm="0">
                                          <p:val>
                                            <p:fltVal val="0"/>
                                          </p:val>
                                        </p:tav>
                                        <p:tav tm="100000">
                                          <p:val>
                                            <p:strVal val="#ppt_h"/>
                                          </p:val>
                                        </p:tav>
                                      </p:tavLst>
                                    </p:anim>
                                    <p:anim calcmode="lin" valueType="num">
                                      <p:cBhvr>
                                        <p:cTn id="71" dur="2000" fill="hold"/>
                                        <p:tgtEl>
                                          <p:spTgt spid="25"/>
                                        </p:tgtEl>
                                        <p:attrNameLst>
                                          <p:attrName>style.rotation</p:attrName>
                                        </p:attrNameLst>
                                      </p:cBhvr>
                                      <p:tavLst>
                                        <p:tav tm="0">
                                          <p:val>
                                            <p:fltVal val="90"/>
                                          </p:val>
                                        </p:tav>
                                        <p:tav tm="100000">
                                          <p:val>
                                            <p:fltVal val="0"/>
                                          </p:val>
                                        </p:tav>
                                      </p:tavLst>
                                    </p:anim>
                                    <p:animEffect transition="in" filter="fade">
                                      <p:cBhvr>
                                        <p:cTn id="7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30" grpId="0"/>
      <p:bldP spid="33" grpId="0"/>
      <p:bldP spid="36" grpId="0"/>
      <p:bldP spid="38"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Заголовок 1"/>
          <p:cNvSpPr>
            <a:spLocks noGrp="1"/>
          </p:cNvSpPr>
          <p:nvPr>
            <p:ph type="title" idx="4294967295"/>
          </p:nvPr>
        </p:nvSpPr>
        <p:spPr bwMode="auto">
          <a:xfrm>
            <a:off x="1043608" y="176213"/>
            <a:ext cx="6554788" cy="1524000"/>
          </a:xfrm>
          <a:noFill/>
        </p:spPr>
        <p:txBody>
          <a:bodyPr wrap="square" numCol="1" anchorCtr="0" compatLnSpc="1">
            <a:prstTxWarp prst="textNoShape">
              <a:avLst/>
            </a:prstTxWarp>
            <a:noAutofit/>
          </a:bodyPr>
          <a:lstStyle/>
          <a:p>
            <a:pPr algn="ctr" eaLnBrk="1" hangingPunct="1"/>
            <a:r>
              <a:rPr lang="uk-UA" sz="2800" b="1" cap="none" dirty="0">
                <a:ln>
                  <a:noFill/>
                </a:ln>
                <a:latin typeface="Times New Roman" panose="02020603050405020304" pitchFamily="18" charset="0"/>
                <a:cs typeface="Times New Roman" panose="02020603050405020304" pitchFamily="18" charset="0"/>
              </a:rPr>
              <a:t>РОБОТА ПРОВІДНОГО ФАХІВЦЯ З ПУБЛІЧНИХ ЗАКУПІВЕЛЬ </a:t>
            </a:r>
            <a:endParaRPr lang="ru-RU" sz="2800" b="1" cap="none" dirty="0">
              <a:ln>
                <a:noFill/>
              </a:ln>
              <a:latin typeface="Times New Roman" panose="02020603050405020304" pitchFamily="18" charset="0"/>
              <a:cs typeface="Times New Roman" panose="02020603050405020304" pitchFamily="18" charset="0"/>
            </a:endParaRPr>
          </a:p>
        </p:txBody>
      </p:sp>
      <p:sp>
        <p:nvSpPr>
          <p:cNvPr id="56322" name="Объект 2"/>
          <p:cNvSpPr>
            <a:spLocks noGrp="1"/>
          </p:cNvSpPr>
          <p:nvPr>
            <p:ph idx="4294967295"/>
          </p:nvPr>
        </p:nvSpPr>
        <p:spPr>
          <a:xfrm>
            <a:off x="410424" y="1988840"/>
            <a:ext cx="8353425" cy="2736850"/>
          </a:xfrm>
        </p:spPr>
        <p:txBody>
          <a:bodyPr anchor="t"/>
          <a:lstStyle/>
          <a:p>
            <a:pPr marL="0" indent="0" algn="just" defTabSz="914400" eaLnBrk="1" hangingPunct="1">
              <a:buFont typeface="Wingdings 3" pitchFamily="18" charset="2"/>
              <a:buNone/>
            </a:pPr>
            <a:r>
              <a:rPr lang="ru-RU" sz="2800" dirty="0">
                <a:solidFill>
                  <a:srgbClr val="110E56"/>
                </a:solidFill>
                <a:latin typeface="Times New Roman" pitchFamily="18" charset="0"/>
              </a:rPr>
              <a:t>З </a:t>
            </a:r>
            <a:r>
              <a:rPr lang="ru-RU" sz="2800" dirty="0" err="1">
                <a:solidFill>
                  <a:srgbClr val="110E56"/>
                </a:solidFill>
                <a:latin typeface="Times New Roman" pitchFamily="18" charset="0"/>
              </a:rPr>
              <a:t>червня</a:t>
            </a:r>
            <a:r>
              <a:rPr lang="ru-RU" sz="2800" dirty="0">
                <a:solidFill>
                  <a:srgbClr val="110E56"/>
                </a:solidFill>
                <a:latin typeface="Times New Roman" pitchFamily="18" charset="0"/>
              </a:rPr>
              <a:t> 2024 по </a:t>
            </a:r>
            <a:r>
              <a:rPr lang="ru-RU" sz="2800" dirty="0" err="1">
                <a:solidFill>
                  <a:srgbClr val="110E56"/>
                </a:solidFill>
                <a:latin typeface="Times New Roman" pitchFamily="18" charset="0"/>
              </a:rPr>
              <a:t>червень</a:t>
            </a:r>
            <a:r>
              <a:rPr lang="ru-RU" sz="2800" dirty="0">
                <a:solidFill>
                  <a:srgbClr val="110E56"/>
                </a:solidFill>
                <a:latin typeface="Times New Roman" pitchFamily="18" charset="0"/>
              </a:rPr>
              <a:t> </a:t>
            </a:r>
          </a:p>
          <a:p>
            <a:pPr marL="0" indent="0" algn="just" defTabSz="914400" eaLnBrk="1" hangingPunct="1">
              <a:buFont typeface="Wingdings 3" pitchFamily="18" charset="2"/>
              <a:buNone/>
            </a:pPr>
            <a:r>
              <a:rPr lang="ru-RU" sz="2800" dirty="0">
                <a:solidFill>
                  <a:srgbClr val="110E56"/>
                </a:solidFill>
                <a:latin typeface="Times New Roman" pitchFamily="18" charset="0"/>
              </a:rPr>
              <a:t>2025 </a:t>
            </a:r>
            <a:r>
              <a:rPr lang="ru-RU" sz="2800" dirty="0" err="1">
                <a:solidFill>
                  <a:srgbClr val="110E56"/>
                </a:solidFill>
                <a:latin typeface="Times New Roman" pitchFamily="18" charset="0"/>
              </a:rPr>
              <a:t>було</a:t>
            </a:r>
            <a:r>
              <a:rPr lang="ru-RU" sz="2800" dirty="0">
                <a:solidFill>
                  <a:srgbClr val="110E56"/>
                </a:solidFill>
                <a:latin typeface="Times New Roman" pitchFamily="18" charset="0"/>
              </a:rPr>
              <a:t> проведено 197 </a:t>
            </a:r>
          </a:p>
          <a:p>
            <a:pPr marL="0" indent="0" algn="just" defTabSz="914400" eaLnBrk="1" hangingPunct="1">
              <a:buFont typeface="Wingdings 3" pitchFamily="18" charset="2"/>
              <a:buNone/>
            </a:pPr>
            <a:r>
              <a:rPr lang="ru-RU" sz="2800" dirty="0" err="1">
                <a:solidFill>
                  <a:srgbClr val="110E56"/>
                </a:solidFill>
                <a:latin typeface="Times New Roman" pitchFamily="18" charset="0"/>
              </a:rPr>
              <a:t>закупівель</a:t>
            </a:r>
            <a:r>
              <a:rPr lang="ru-RU" sz="2800" dirty="0">
                <a:solidFill>
                  <a:srgbClr val="110E56"/>
                </a:solidFill>
                <a:latin typeface="Times New Roman" pitchFamily="18" charset="0"/>
              </a:rPr>
              <a:t>, з них 8 </a:t>
            </a:r>
            <a:r>
              <a:rPr lang="ru-RU" sz="2800" dirty="0" err="1">
                <a:solidFill>
                  <a:srgbClr val="110E56"/>
                </a:solidFill>
                <a:latin typeface="Times New Roman" pitchFamily="18" charset="0"/>
              </a:rPr>
              <a:t>відкритих</a:t>
            </a:r>
            <a:r>
              <a:rPr lang="ru-RU" sz="2800" dirty="0">
                <a:solidFill>
                  <a:srgbClr val="110E56"/>
                </a:solidFill>
                <a:latin typeface="Times New Roman" pitchFamily="18" charset="0"/>
              </a:rPr>
              <a:t> </a:t>
            </a:r>
          </a:p>
          <a:p>
            <a:pPr marL="0" indent="0" algn="just" defTabSz="914400" eaLnBrk="1" hangingPunct="1">
              <a:buFont typeface="Wingdings 3" pitchFamily="18" charset="2"/>
              <a:buNone/>
            </a:pPr>
            <a:r>
              <a:rPr lang="ru-RU" sz="2800" dirty="0" err="1">
                <a:solidFill>
                  <a:srgbClr val="110E56"/>
                </a:solidFill>
                <a:latin typeface="Times New Roman" pitchFamily="18" charset="0"/>
              </a:rPr>
              <a:t>торгів</a:t>
            </a:r>
            <a:r>
              <a:rPr lang="ru-RU" sz="2800" dirty="0">
                <a:solidFill>
                  <a:srgbClr val="110E56"/>
                </a:solidFill>
                <a:latin typeface="Times New Roman" pitchFamily="18" charset="0"/>
              </a:rPr>
              <a:t> з </a:t>
            </a:r>
            <a:r>
              <a:rPr lang="ru-RU" sz="2800" dirty="0" err="1">
                <a:solidFill>
                  <a:srgbClr val="110E56"/>
                </a:solidFill>
                <a:latin typeface="Times New Roman" pitchFamily="18" charset="0"/>
              </a:rPr>
              <a:t>особливостями</a:t>
            </a:r>
            <a:r>
              <a:rPr lang="ru-RU" sz="2800" dirty="0">
                <a:solidFill>
                  <a:srgbClr val="110E56"/>
                </a:solidFill>
                <a:latin typeface="Times New Roman" pitchFamily="18" charset="0"/>
              </a:rPr>
              <a:t>.</a:t>
            </a:r>
          </a:p>
          <a:p>
            <a:pPr marL="0" indent="0" algn="just" defTabSz="914400" eaLnBrk="1" hangingPunct="1">
              <a:buFont typeface="Wingdings 3" pitchFamily="18" charset="2"/>
              <a:buNone/>
            </a:pPr>
            <a:r>
              <a:rPr lang="ru-RU" sz="2800" dirty="0" err="1">
                <a:solidFill>
                  <a:srgbClr val="110E56"/>
                </a:solidFill>
                <a:latin typeface="Times New Roman" pitchFamily="18" charset="0"/>
              </a:rPr>
              <a:t>Виконання</a:t>
            </a:r>
            <a:r>
              <a:rPr lang="ru-RU" sz="2800" dirty="0">
                <a:solidFill>
                  <a:srgbClr val="110E56"/>
                </a:solidFill>
                <a:latin typeface="Times New Roman" pitchFamily="18" charset="0"/>
              </a:rPr>
              <a:t> по </a:t>
            </a:r>
            <a:r>
              <a:rPr lang="ru-RU" sz="2800" dirty="0" err="1">
                <a:solidFill>
                  <a:srgbClr val="110E56"/>
                </a:solidFill>
                <a:latin typeface="Times New Roman" pitchFamily="18" charset="0"/>
              </a:rPr>
              <a:t>всім</a:t>
            </a:r>
            <a:r>
              <a:rPr lang="ru-RU" sz="2800" dirty="0">
                <a:solidFill>
                  <a:srgbClr val="110E56"/>
                </a:solidFill>
                <a:latin typeface="Times New Roman" pitchFamily="18" charset="0"/>
              </a:rPr>
              <a:t> закупкам </a:t>
            </a:r>
          </a:p>
          <a:p>
            <a:pPr marL="0" indent="0" algn="just" defTabSz="914400" eaLnBrk="1" hangingPunct="1">
              <a:buFont typeface="Wingdings 3" pitchFamily="18" charset="2"/>
              <a:buNone/>
            </a:pPr>
            <a:r>
              <a:rPr lang="ru-RU" sz="2800" dirty="0">
                <a:solidFill>
                  <a:srgbClr val="110E56"/>
                </a:solidFill>
                <a:latin typeface="Times New Roman" pitchFamily="18" charset="0"/>
              </a:rPr>
              <a:t>100 %</a:t>
            </a:r>
          </a:p>
          <a:p>
            <a:pPr marL="0" indent="0" defTabSz="914400" eaLnBrk="1" hangingPunct="1">
              <a:buFont typeface="Wingdings 3" pitchFamily="18" charset="2"/>
              <a:buNone/>
            </a:pPr>
            <a:endParaRPr lang="ru-RU" sz="2800" dirty="0">
              <a:solidFill>
                <a:srgbClr val="110E56"/>
              </a:solidFill>
              <a:latin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165" y="1988840"/>
            <a:ext cx="3574916" cy="40450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ageCurlDouble"/>
      </p:transition>
    </mc:Choice>
    <mc:Fallback xmlns="">
      <p:transition spd="slow" advClick="0" advTm="2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564630" y="548680"/>
            <a:ext cx="7886700" cy="767862"/>
          </a:xfrm>
        </p:spPr>
        <p:txBody>
          <a:bodyPr>
            <a:noAutofit/>
          </a:bodyPr>
          <a:lstStyle/>
          <a:p>
            <a:pPr algn="ctr"/>
            <a:r>
              <a:rPr lang="uk-UA" sz="2400" b="1" dirty="0">
                <a:latin typeface="Times New Roman" panose="02020603050405020304" pitchFamily="18" charset="0"/>
                <a:cs typeface="Times New Roman" panose="02020603050405020304" pitchFamily="18" charset="0"/>
              </a:rPr>
              <a:t>Інформаційно  - аналітична довідка щодо стану опрацювання документації, що надійшла до БУВР річок Причорномор'я та нижнього Дунаю за період з червня 2024 по червень 2025 рр.(помісячно)</a:t>
            </a: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0" y="2060848"/>
            <a:ext cx="8830800" cy="4392488"/>
          </a:xfrm>
          <a:prstGeom prst="rect">
            <a:avLst/>
          </a:prstGeom>
        </p:spPr>
      </p:pic>
    </p:spTree>
    <p:extLst>
      <p:ext uri="{BB962C8B-B14F-4D97-AF65-F5344CB8AC3E}">
        <p14:creationId xmlns:p14="http://schemas.microsoft.com/office/powerpoint/2010/main" val="3162382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6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0" y="76200"/>
            <a:ext cx="9144000" cy="685800"/>
          </a:xfrm>
        </p:spPr>
        <p:txBody>
          <a:bodyPr/>
          <a:lstStyle/>
          <a:p>
            <a:pPr algn="ctr" eaLnBrk="1" hangingPunct="1"/>
            <a:r>
              <a:rPr lang="uk-UA" altLang="uk-UA" sz="3200" b="1" dirty="0">
                <a:latin typeface="Times New Roman" panose="02020603050405020304" pitchFamily="18" charset="0"/>
              </a:rPr>
              <a:t>Фінансування</a:t>
            </a:r>
            <a:endParaRPr lang="ru-RU" altLang="uk-UA" sz="3200" b="1" dirty="0">
              <a:latin typeface="Times New Roman" panose="02020603050405020304" pitchFamily="18" charset="0"/>
            </a:endParaRPr>
          </a:p>
        </p:txBody>
      </p:sp>
      <p:pic>
        <p:nvPicPr>
          <p:cNvPr id="2051" name="Рисунок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7563" y="3612976"/>
            <a:ext cx="48212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Рисунок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676275"/>
            <a:ext cx="46863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Рисунок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685800"/>
            <a:ext cx="45339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Рисунок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657600"/>
            <a:ext cx="48768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23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29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Rectangle 7"/>
          <p:cNvSpPr txBox="1">
            <a:spLocks noChangeArrowheads="1"/>
          </p:cNvSpPr>
          <p:nvPr/>
        </p:nvSpPr>
        <p:spPr bwMode="auto">
          <a:xfrm>
            <a:off x="0" y="76200"/>
            <a:ext cx="9144000" cy="685800"/>
          </a:xfrm>
          <a:prstGeom prst="rect">
            <a:avLst/>
          </a:prstGeom>
          <a:noFill/>
          <a:ln w="9525">
            <a:noFill/>
            <a:miter lim="800000"/>
            <a:headEnd/>
            <a:tailEnd/>
          </a:ln>
        </p:spPr>
        <p:txBody>
          <a:bodyPr anchor="ctr"/>
          <a:lstStyle/>
          <a:p>
            <a:pPr algn="ctr">
              <a:defRPr/>
            </a:pPr>
            <a:r>
              <a:rPr lang="uk-UA" sz="3200" b="1" kern="0" dirty="0">
                <a:latin typeface="Times New Roman" pitchFamily="18" charset="0"/>
                <a:ea typeface="+mj-ea"/>
                <a:cs typeface="+mj-cs"/>
              </a:rPr>
              <a:t>Оплата праці</a:t>
            </a:r>
            <a:endParaRPr lang="ru-RU" sz="3200" b="1" kern="0" dirty="0">
              <a:latin typeface="Times New Roman" pitchFamily="18" charset="0"/>
              <a:ea typeface="+mj-ea"/>
              <a:cs typeface="+mj-cs"/>
            </a:endParaRPr>
          </a:p>
        </p:txBody>
      </p:sp>
      <p:pic>
        <p:nvPicPr>
          <p:cNvPr id="3075"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0775" y="762000"/>
            <a:ext cx="42132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Рисунок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53721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C:\Users\Анна\Desktop\1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546" y="4605496"/>
            <a:ext cx="220980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0" y="4114800"/>
            <a:ext cx="38862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a:solidFill>
                  <a:srgbClr val="006600"/>
                </a:solidFill>
                <a:latin typeface="Times New Roman" pitchFamily="18" charset="0"/>
                <a:cs typeface="Times New Roman" pitchFamily="18" charset="0"/>
              </a:rPr>
              <a:t>Прийнято працівників </a:t>
            </a:r>
            <a:br>
              <a:rPr lang="uk-UA" b="1" dirty="0">
                <a:solidFill>
                  <a:srgbClr val="006600"/>
                </a:solidFill>
                <a:latin typeface="Times New Roman" pitchFamily="18" charset="0"/>
                <a:cs typeface="Times New Roman" pitchFamily="18" charset="0"/>
              </a:rPr>
            </a:br>
            <a:r>
              <a:rPr lang="uk-UA" b="1" dirty="0">
                <a:solidFill>
                  <a:srgbClr val="006600"/>
                </a:solidFill>
                <a:latin typeface="Times New Roman" pitchFamily="18" charset="0"/>
                <a:cs typeface="Times New Roman" pitchFamily="18" charset="0"/>
              </a:rPr>
              <a:t>з початку року 16 чоловік</a:t>
            </a:r>
            <a:endParaRPr lang="ru-RU" b="1" dirty="0">
              <a:solidFill>
                <a:srgbClr val="006600"/>
              </a:solidFill>
              <a:latin typeface="Times New Roman" pitchFamily="18" charset="0"/>
              <a:cs typeface="Times New Roman" pitchFamily="18" charset="0"/>
            </a:endParaRPr>
          </a:p>
        </p:txBody>
      </p:sp>
      <p:sp>
        <p:nvSpPr>
          <p:cNvPr id="21" name="Прямоугольник 20"/>
          <p:cNvSpPr/>
          <p:nvPr/>
        </p:nvSpPr>
        <p:spPr>
          <a:xfrm>
            <a:off x="5334000" y="4114800"/>
            <a:ext cx="38862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a:solidFill>
                  <a:srgbClr val="993300"/>
                </a:solidFill>
                <a:latin typeface="Times New Roman" pitchFamily="18" charset="0"/>
                <a:cs typeface="Times New Roman" pitchFamily="18" charset="0"/>
              </a:rPr>
              <a:t>Звільнено працівників </a:t>
            </a:r>
            <a:br>
              <a:rPr lang="uk-UA" b="1" dirty="0">
                <a:solidFill>
                  <a:srgbClr val="993300"/>
                </a:solidFill>
                <a:latin typeface="Times New Roman" pitchFamily="18" charset="0"/>
                <a:cs typeface="Times New Roman" pitchFamily="18" charset="0"/>
              </a:rPr>
            </a:br>
            <a:r>
              <a:rPr lang="uk-UA" b="1" dirty="0">
                <a:solidFill>
                  <a:srgbClr val="993300"/>
                </a:solidFill>
                <a:latin typeface="Times New Roman" pitchFamily="18" charset="0"/>
                <a:cs typeface="Times New Roman" pitchFamily="18" charset="0"/>
              </a:rPr>
              <a:t>з початку року 13 чоловік</a:t>
            </a:r>
            <a:endParaRPr lang="ru-RU" b="1" dirty="0">
              <a:solidFill>
                <a:srgbClr val="993300"/>
              </a:solidFill>
              <a:latin typeface="Times New Roman" pitchFamily="18" charset="0"/>
              <a:cs typeface="Times New Roman" pitchFamily="18" charset="0"/>
            </a:endParaRPr>
          </a:p>
        </p:txBody>
      </p:sp>
      <p:sp>
        <p:nvSpPr>
          <p:cNvPr id="22" name="Прямоугольник 21"/>
          <p:cNvSpPr/>
          <p:nvPr/>
        </p:nvSpPr>
        <p:spPr>
          <a:xfrm>
            <a:off x="3276600" y="4572000"/>
            <a:ext cx="2590800" cy="1600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dirty="0">
                <a:solidFill>
                  <a:srgbClr val="0000CC"/>
                </a:solidFill>
                <a:latin typeface="Times New Roman" pitchFamily="18" charset="0"/>
                <a:cs typeface="Times New Roman" pitchFamily="18" charset="0"/>
              </a:rPr>
              <a:t>Динаміка </a:t>
            </a:r>
            <a:br>
              <a:rPr lang="uk-UA" sz="2400" b="1" dirty="0">
                <a:solidFill>
                  <a:srgbClr val="0000CC"/>
                </a:solidFill>
                <a:latin typeface="Times New Roman" pitchFamily="18" charset="0"/>
                <a:cs typeface="Times New Roman" pitchFamily="18" charset="0"/>
              </a:rPr>
            </a:br>
            <a:r>
              <a:rPr lang="uk-UA" sz="3600" b="1" dirty="0">
                <a:solidFill>
                  <a:srgbClr val="0000CC"/>
                </a:solidFill>
                <a:latin typeface="Times New Roman" pitchFamily="18" charset="0"/>
                <a:cs typeface="Times New Roman" pitchFamily="18" charset="0"/>
              </a:rPr>
              <a:t>+3 </a:t>
            </a:r>
            <a:r>
              <a:rPr lang="uk-UA" sz="2400" b="1" dirty="0" err="1">
                <a:solidFill>
                  <a:srgbClr val="0000CC"/>
                </a:solidFill>
                <a:latin typeface="Times New Roman" pitchFamily="18" charset="0"/>
                <a:cs typeface="Times New Roman" pitchFamily="18" charset="0"/>
              </a:rPr>
              <a:t>кадра</a:t>
            </a:r>
            <a:r>
              <a:rPr lang="uk-UA" sz="2400" b="1" dirty="0">
                <a:solidFill>
                  <a:srgbClr val="0000CC"/>
                </a:solidFill>
                <a:latin typeface="Times New Roman" pitchFamily="18" charset="0"/>
                <a:cs typeface="Times New Roman" pitchFamily="18" charset="0"/>
              </a:rPr>
              <a:t>! </a:t>
            </a:r>
            <a:r>
              <a:rPr lang="uk-UA" sz="4000" b="1" dirty="0">
                <a:solidFill>
                  <a:srgbClr val="0000CC"/>
                </a:solidFill>
                <a:latin typeface="Times New Roman" pitchFamily="18" charset="0"/>
                <a:cs typeface="Times New Roman" pitchFamily="18" charset="0"/>
                <a:sym typeface="Wingdings" pitchFamily="2" charset="2"/>
              </a:rPr>
              <a:t></a:t>
            </a:r>
            <a:endParaRPr lang="ru-RU" sz="4000" b="1" dirty="0">
              <a:solidFill>
                <a:srgbClr val="0000CC"/>
              </a:solidFill>
              <a:latin typeface="Times New Roman" pitchFamily="18" charset="0"/>
              <a:cs typeface="Times New Roman" pitchFamily="18" charset="0"/>
            </a:endParaRPr>
          </a:p>
        </p:txBody>
      </p:sp>
      <p:pic>
        <p:nvPicPr>
          <p:cNvPr id="3081" name="Picture 11" descr="C:\Users\Анна\Desktop\111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654" y="4751040"/>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50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61000">
              <a:schemeClr val="bg2">
                <a:tint val="97000"/>
                <a:hueMod val="92000"/>
                <a:satMod val="169000"/>
                <a:lumMod val="164000"/>
              </a:schemeClr>
            </a:gs>
            <a:gs pos="91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4098"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51101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txBox="1">
            <a:spLocks noChangeArrowheads="1"/>
          </p:cNvSpPr>
          <p:nvPr/>
        </p:nvSpPr>
        <p:spPr>
          <a:xfrm>
            <a:off x="0" y="97200"/>
            <a:ext cx="9144000" cy="685800"/>
          </a:xfrm>
          <a:prstGeom prst="rect">
            <a:avLst/>
          </a:prstGeom>
        </p:spPr>
        <p:txBody>
          <a:bodyPr/>
          <a:lstStyle/>
          <a:p>
            <a:pPr algn="ctr">
              <a:defRPr/>
            </a:pPr>
            <a:r>
              <a:rPr lang="uk-UA" sz="3200" b="1" kern="0" dirty="0">
                <a:latin typeface="Times New Roman" pitchFamily="18" charset="0"/>
                <a:ea typeface="+mj-ea"/>
                <a:cs typeface="+mj-cs"/>
              </a:rPr>
              <a:t>Заборгованість</a:t>
            </a:r>
            <a:endParaRPr lang="ru-RU" sz="3200" b="1" kern="0" dirty="0">
              <a:latin typeface="Times New Roman" pitchFamily="18" charset="0"/>
              <a:ea typeface="+mj-ea"/>
              <a:cs typeface="+mj-cs"/>
            </a:endParaRPr>
          </a:p>
        </p:txBody>
      </p:sp>
      <p:sp>
        <p:nvSpPr>
          <p:cNvPr id="10" name="Прямоугольник 9"/>
          <p:cNvSpPr/>
          <p:nvPr/>
        </p:nvSpPr>
        <p:spPr>
          <a:xfrm>
            <a:off x="4724400" y="4800600"/>
            <a:ext cx="4343400" cy="1676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dirty="0">
                <a:solidFill>
                  <a:srgbClr val="FFFF00"/>
                </a:solidFill>
                <a:latin typeface="Times New Roman" pitchFamily="18" charset="0"/>
                <a:cs typeface="Times New Roman" pitchFamily="18" charset="0"/>
              </a:rPr>
              <a:t>Прийнято судове рішення щодо виплати на користь управління 0,2 млн. </a:t>
            </a:r>
            <a:r>
              <a:rPr lang="uk-UA" sz="2400" b="1" dirty="0" err="1">
                <a:solidFill>
                  <a:srgbClr val="FFFF00"/>
                </a:solidFill>
                <a:latin typeface="Times New Roman" pitchFamily="18" charset="0"/>
                <a:cs typeface="Times New Roman" pitchFamily="18" charset="0"/>
              </a:rPr>
              <a:t>грн</a:t>
            </a:r>
            <a:endParaRPr lang="ru-RU" sz="2400" b="1" dirty="0">
              <a:solidFill>
                <a:srgbClr val="FFFF00"/>
              </a:solidFill>
              <a:latin typeface="Times New Roman" pitchFamily="18" charset="0"/>
              <a:cs typeface="Times New Roman" pitchFamily="18" charset="0"/>
            </a:endParaRPr>
          </a:p>
        </p:txBody>
      </p:sp>
      <p:cxnSp>
        <p:nvCxnSpPr>
          <p:cNvPr id="14" name="Прямая со стрелкой 13"/>
          <p:cNvCxnSpPr/>
          <p:nvPr/>
        </p:nvCxnSpPr>
        <p:spPr>
          <a:xfrm>
            <a:off x="3810000" y="5637213"/>
            <a:ext cx="990600" cy="1587"/>
          </a:xfrm>
          <a:prstGeom prst="straightConnector1">
            <a:avLst/>
          </a:prstGeom>
          <a:ln w="47625">
            <a:solidFill>
              <a:srgbClr val="009900"/>
            </a:solidFill>
            <a:tailEnd type="arrow"/>
          </a:ln>
        </p:spPr>
        <p:style>
          <a:lnRef idx="1">
            <a:schemeClr val="accent1"/>
          </a:lnRef>
          <a:fillRef idx="0">
            <a:schemeClr val="accent1"/>
          </a:fillRef>
          <a:effectRef idx="0">
            <a:schemeClr val="accent1"/>
          </a:effectRef>
          <a:fontRef idx="minor">
            <a:schemeClr val="tx1"/>
          </a:fontRef>
        </p:style>
      </p:cxnSp>
      <p:pic>
        <p:nvPicPr>
          <p:cNvPr id="4102" name="Рисунок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81388"/>
            <a:ext cx="54102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165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B5D22-1545-4CF0-83EC-7CAD53E6C25D}"/>
              </a:ext>
            </a:extLst>
          </p:cNvPr>
          <p:cNvSpPr>
            <a:spLocks noGrp="1" noChangeArrowheads="1"/>
          </p:cNvSpPr>
          <p:nvPr>
            <p:ph idx="1"/>
          </p:nvPr>
        </p:nvSpPr>
        <p:spPr>
          <a:xfrm>
            <a:off x="179512" y="1052736"/>
            <a:ext cx="8500020" cy="5616624"/>
          </a:xfrm>
        </p:spPr>
        <p:txBody>
          <a:bodyPr>
            <a:normAutofit fontScale="77500" lnSpcReduction="20000"/>
          </a:bodyPr>
          <a:lstStyle/>
          <a:p>
            <a:r>
              <a:rPr lang="uk-UA" dirty="0">
                <a:solidFill>
                  <a:schemeClr val="bg1"/>
                </a:solidFill>
                <a:latin typeface="Times New Roman" panose="02020603050405020304" pitchFamily="18" charset="0"/>
                <a:cs typeface="Times New Roman" panose="02020603050405020304" pitchFamily="18" charset="0"/>
              </a:rPr>
              <a:t>Витрачено коштів на охорону праці у 2024 році – 66085 грн, витрачено на одного працюючого - 470 грн. Витрачено за  І квартал 2025 – 24900 грн, на одного працюючого – 177 грн.</a:t>
            </a:r>
          </a:p>
          <a:p>
            <a:r>
              <a:rPr lang="uk-UA" dirty="0">
                <a:solidFill>
                  <a:schemeClr val="bg1"/>
                </a:solidFill>
                <a:latin typeface="Times New Roman" panose="02020603050405020304" pitchFamily="18" charset="0"/>
                <a:cs typeface="Times New Roman" panose="02020603050405020304" pitchFamily="18" charset="0"/>
              </a:rPr>
              <a:t>У Міжгалузевому центрі охорони праці та промислової безпеки у 2024 році пройшли навчання з електробезпеки – (2 особи), з пожежної безпеки – (2 особи) та правил охорони праці під час експлуатації обладнання, що працює під тиском – (1 особа).</a:t>
            </a:r>
          </a:p>
          <a:p>
            <a:r>
              <a:rPr lang="uk-UA" dirty="0">
                <a:solidFill>
                  <a:schemeClr val="bg1"/>
                </a:solidFill>
                <a:latin typeface="Times New Roman" panose="02020603050405020304" pitchFamily="18" charset="0"/>
                <a:cs typeface="Times New Roman" panose="02020603050405020304" pitchFamily="18" charset="0"/>
              </a:rPr>
              <a:t>Наказом БУВР розроблені та затверджені 30 інструкцій з охорони праці за професіями.</a:t>
            </a:r>
          </a:p>
          <a:p>
            <a:r>
              <a:rPr lang="uk-UA" dirty="0">
                <a:solidFill>
                  <a:schemeClr val="bg1"/>
                </a:solidFill>
                <a:latin typeface="Times New Roman" panose="02020603050405020304" pitchFamily="18" charset="0"/>
                <a:cs typeface="Times New Roman" panose="02020603050405020304" pitchFamily="18" charset="0"/>
              </a:rPr>
              <a:t>У 2025 році були закуплені засоби пожежогасіння, а саме вогнегасники – 10 шт., пожежні рукава – 9 шт. на суму 18672 грн.</a:t>
            </a:r>
          </a:p>
          <a:p>
            <a:r>
              <a:rPr lang="uk-UA" dirty="0">
                <a:solidFill>
                  <a:schemeClr val="bg1"/>
                </a:solidFill>
                <a:latin typeface="Times New Roman" panose="02020603050405020304" pitchFamily="18" charset="0"/>
                <a:cs typeface="Times New Roman" panose="02020603050405020304" pitchFamily="18" charset="0"/>
              </a:rPr>
              <a:t>Проведено технічне обслуговування вогнегасників – 35 шт. на суму 6200 грн.</a:t>
            </a:r>
          </a:p>
          <a:p>
            <a:r>
              <a:rPr lang="uk-UA" dirty="0">
                <a:solidFill>
                  <a:schemeClr val="bg1"/>
                </a:solidFill>
                <a:latin typeface="Times New Roman" panose="02020603050405020304" pitchFamily="18" charset="0"/>
                <a:cs typeface="Times New Roman" panose="02020603050405020304" pitchFamily="18" charset="0"/>
              </a:rPr>
              <a:t>У квітні-травні 2025 року, згідно наказу БУВР проведено тиждень охорони праці, колектив БУВР був ознайомлений з нещасними випадками, що мали місце в організаціях галузі у 2024 році.</a:t>
            </a:r>
          </a:p>
          <a:p>
            <a:r>
              <a:rPr lang="uk-UA" dirty="0">
                <a:solidFill>
                  <a:schemeClr val="bg1"/>
                </a:solidFill>
                <a:latin typeface="Times New Roman" panose="02020603050405020304" pitchFamily="18" charset="0"/>
                <a:cs typeface="Times New Roman" panose="02020603050405020304" pitchFamily="18" charset="0"/>
              </a:rPr>
              <a:t>Проведено практичне заняття щодо правил користування засобами індивідуального захисту (ЗІЗ) та пожежогасіння. </a:t>
            </a:r>
          </a:p>
          <a:p>
            <a:r>
              <a:rPr lang="uk-UA" dirty="0">
                <a:solidFill>
                  <a:schemeClr val="bg1"/>
                </a:solidFill>
                <a:latin typeface="Times New Roman" panose="02020603050405020304" pitchFamily="18" charset="0"/>
                <a:cs typeface="Times New Roman" panose="02020603050405020304" pitchFamily="18" charset="0"/>
              </a:rPr>
              <a:t>Розглянуті питання надання першої </a:t>
            </a:r>
            <a:r>
              <a:rPr lang="uk-UA" dirty="0" err="1">
                <a:solidFill>
                  <a:schemeClr val="bg1"/>
                </a:solidFill>
                <a:latin typeface="Times New Roman" panose="02020603050405020304" pitchFamily="18" charset="0"/>
                <a:cs typeface="Times New Roman" panose="02020603050405020304" pitchFamily="18" charset="0"/>
              </a:rPr>
              <a:t>домедичної</a:t>
            </a:r>
            <a:r>
              <a:rPr lang="uk-UA" dirty="0">
                <a:solidFill>
                  <a:schemeClr val="bg1"/>
                </a:solidFill>
                <a:latin typeface="Times New Roman" panose="02020603050405020304" pitchFamily="18" charset="0"/>
                <a:cs typeface="Times New Roman" panose="02020603050405020304" pitchFamily="18" charset="0"/>
              </a:rPr>
              <a:t> допомоги для цивільних в умовах воєнного стану, з демонстрацією навчальних фільмів.</a:t>
            </a:r>
          </a:p>
          <a:p>
            <a:r>
              <a:rPr lang="uk-UA" dirty="0">
                <a:solidFill>
                  <a:schemeClr val="bg1"/>
                </a:solidFill>
                <a:latin typeface="Times New Roman" panose="02020603050405020304" pitchFamily="18" charset="0"/>
                <a:cs typeface="Times New Roman" panose="02020603050405020304" pitchFamily="18" charset="0"/>
              </a:rPr>
              <a:t>Колектив лабораторії моніторингу вод Південного регіону, у повному обсязі, у листопаді 2024 року пройшов навчання з електробезпеки з наступним складанням іспиту, всім працівникам присвоєно ІІ групу допуску з електробезпеки, із занесенням до журналу протоколів перевірки знань з питань електробезпеки.</a:t>
            </a:r>
          </a:p>
          <a:p>
            <a:pPr>
              <a:buFontTx/>
              <a:buNone/>
            </a:pPr>
            <a:endParaRPr lang="ru-RU" altLang="uk-UA" sz="3200" b="1" dirty="0">
              <a:solidFill>
                <a:schemeClr val="bg1"/>
              </a:solidFill>
              <a:latin typeface="Times New Roman" panose="02020603050405020304" pitchFamily="18" charset="0"/>
            </a:endParaRPr>
          </a:p>
          <a:p>
            <a:pPr marL="0" indent="0" algn="just" eaLnBrk="1" hangingPunct="1">
              <a:lnSpc>
                <a:spcPct val="90000"/>
              </a:lnSpc>
              <a:buNone/>
            </a:pPr>
            <a:endParaRPr lang="en-US" altLang="ru-RU" sz="1600" dirty="0">
              <a:solidFill>
                <a:srgbClr val="FF0000"/>
              </a:solidFill>
              <a:latin typeface="Times New Roman" panose="02020603050405020304" pitchFamily="18" charset="0"/>
            </a:endParaRPr>
          </a:p>
        </p:txBody>
      </p:sp>
      <p:sp>
        <p:nvSpPr>
          <p:cNvPr id="7" name="Rectangle 2"/>
          <p:cNvSpPr>
            <a:spLocks noGrp="1" noChangeArrowheads="1"/>
          </p:cNvSpPr>
          <p:nvPr>
            <p:ph type="title"/>
          </p:nvPr>
        </p:nvSpPr>
        <p:spPr>
          <a:xfrm>
            <a:off x="395536" y="3840"/>
            <a:ext cx="8424863" cy="1152128"/>
          </a:xfrm>
        </p:spPr>
        <p:txBody>
          <a:bodyPr>
            <a:noAutofit/>
          </a:bodyPr>
          <a:lstStyle/>
          <a:p>
            <a:pPr algn="ctr"/>
            <a:r>
              <a:rPr lang="uk-UA" sz="2400" b="1" dirty="0">
                <a:latin typeface="Times New Roman" panose="02020603050405020304" pitchFamily="18" charset="0"/>
                <a:cs typeface="Times New Roman" panose="02020603050405020304" pitchFamily="18" charset="0"/>
              </a:rPr>
              <a:t>Аналіз стану охорони праці  2024-2025 роки</a:t>
            </a:r>
            <a:endParaRPr lang="ru-RU" altLang="uk-UA"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87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sz="quarter" idx="4294967295"/>
          </p:nvPr>
        </p:nvSpPr>
        <p:spPr bwMode="auto">
          <a:xfrm>
            <a:off x="2125663" y="0"/>
            <a:ext cx="5181600" cy="719137"/>
          </a:xfrm>
          <a:noFill/>
        </p:spPr>
        <p:txBody>
          <a:bodyPr wrap="square" lIns="91429" tIns="45715" rIns="91429" bIns="45715" numCol="1" anchorCtr="1" compatLnSpc="1">
            <a:prstTxWarp prst="textNoShape">
              <a:avLst/>
            </a:prstTxWarp>
          </a:bodyPr>
          <a:lstStyle/>
          <a:p>
            <a:pPr eaLnBrk="1" hangingPunct="1">
              <a:lnSpc>
                <a:spcPct val="80000"/>
              </a:lnSpc>
            </a:pPr>
            <a:r>
              <a:rPr lang="uk-UA" altLang="ru-RU" sz="2400" b="1" cap="none" dirty="0">
                <a:ln>
                  <a:noFill/>
                </a:ln>
                <a:latin typeface="Times New Roman" pitchFamily="18" charset="0"/>
              </a:rPr>
              <a:t>ПРИРОДООХОРОННІ АКЦІЇ</a:t>
            </a:r>
            <a:endParaRPr lang="ru-RU" altLang="ru-RU" sz="2400" b="1" cap="none" dirty="0">
              <a:ln>
                <a:noFill/>
              </a:ln>
              <a:latin typeface="Times New Roman" pitchFamily="18" charset="0"/>
            </a:endParaRPr>
          </a:p>
        </p:txBody>
      </p:sp>
      <p:pic>
        <p:nvPicPr>
          <p:cNvPr id="72707" name="Picture 12" descr="F:\Лена Кичук\P3290118.jpg"/>
          <p:cNvPicPr>
            <a:picLocks noChangeAspect="1" noChangeArrowheads="1"/>
          </p:cNvPicPr>
          <p:nvPr/>
        </p:nvPicPr>
        <p:blipFill>
          <a:blip r:embed="rId2"/>
          <a:srcRect/>
          <a:stretch>
            <a:fillRect/>
          </a:stretch>
        </p:blipFill>
        <p:spPr bwMode="auto">
          <a:xfrm>
            <a:off x="266700" y="836613"/>
            <a:ext cx="3178175" cy="2384425"/>
          </a:xfrm>
          <a:prstGeom prst="rect">
            <a:avLst/>
          </a:prstGeom>
          <a:noFill/>
          <a:ln w="9525">
            <a:noFill/>
            <a:miter lim="800000"/>
            <a:headEnd/>
            <a:tailEnd/>
          </a:ln>
        </p:spPr>
      </p:pic>
      <p:pic>
        <p:nvPicPr>
          <p:cNvPr id="72708" name="Picture 13" descr="F:\Лена Кичук\20-03-08_1235.jpg"/>
          <p:cNvPicPr>
            <a:picLocks noChangeAspect="1" noChangeArrowheads="1"/>
          </p:cNvPicPr>
          <p:nvPr/>
        </p:nvPicPr>
        <p:blipFill>
          <a:blip r:embed="rId3"/>
          <a:srcRect/>
          <a:stretch>
            <a:fillRect/>
          </a:stretch>
        </p:blipFill>
        <p:spPr bwMode="auto">
          <a:xfrm>
            <a:off x="266700" y="3486150"/>
            <a:ext cx="3265488" cy="2447925"/>
          </a:xfrm>
          <a:prstGeom prst="rect">
            <a:avLst/>
          </a:prstGeom>
          <a:noFill/>
          <a:ln w="9525">
            <a:noFill/>
            <a:miter lim="800000"/>
            <a:headEnd/>
            <a:tailEnd/>
          </a:ln>
        </p:spPr>
      </p:pic>
      <p:sp>
        <p:nvSpPr>
          <p:cNvPr id="72709" name="Rectangle 6"/>
          <p:cNvSpPr>
            <a:spLocks noChangeArrowheads="1"/>
          </p:cNvSpPr>
          <p:nvPr/>
        </p:nvSpPr>
        <p:spPr bwMode="auto">
          <a:xfrm>
            <a:off x="3633788" y="692150"/>
            <a:ext cx="4948237" cy="4054475"/>
          </a:xfrm>
          <a:prstGeom prst="rect">
            <a:avLst/>
          </a:prstGeom>
          <a:noFill/>
          <a:ln w="9525">
            <a:noFill/>
            <a:miter lim="800000"/>
            <a:headEnd/>
            <a:tailEnd/>
          </a:ln>
        </p:spPr>
        <p:txBody>
          <a:bodyPr lIns="65306" tIns="32653" rIns="65306" bIns="32653">
            <a:spAutoFit/>
          </a:bodyPr>
          <a:lstStyle/>
          <a:p>
            <a:pPr algn="ctr" defTabSz="652463">
              <a:spcBef>
                <a:spcPct val="20000"/>
              </a:spcBef>
              <a:buClr>
                <a:srgbClr val="0BD0D9"/>
              </a:buClr>
              <a:buSzPct val="95000"/>
            </a:pPr>
            <a:r>
              <a:rPr lang="uk-UA" altLang="ru-RU">
                <a:solidFill>
                  <a:srgbClr val="002060"/>
                </a:solidFill>
                <a:latin typeface="Times New Roman" pitchFamily="18" charset="0"/>
              </a:rPr>
              <a:t>Для підвищення рівня інформованості громадськості фахівці БУВР та його структурних підрозділів організують ряд природоохоронних акцій у проведенні Всесвітнього дня води, Місячнику благоустрою "За чисте довкілля" та Всеукраїнській акції "Зробимо Україну чистою!", відзначення Дня Дністра, Дня Дунаю, Дня Південного Бугу.       </a:t>
            </a:r>
          </a:p>
          <a:p>
            <a:pPr algn="ctr" defTabSz="652463">
              <a:spcBef>
                <a:spcPct val="20000"/>
              </a:spcBef>
              <a:buClr>
                <a:srgbClr val="0BD0D9"/>
              </a:buClr>
              <a:buSzPct val="95000"/>
            </a:pPr>
            <a:endParaRPr lang="uk-UA" altLang="ru-RU">
              <a:solidFill>
                <a:srgbClr val="002060"/>
              </a:solidFill>
              <a:latin typeface="Times New Roman" pitchFamily="18" charset="0"/>
            </a:endParaRPr>
          </a:p>
          <a:p>
            <a:pPr algn="ctr" defTabSz="652463">
              <a:spcBef>
                <a:spcPct val="20000"/>
              </a:spcBef>
              <a:buClr>
                <a:srgbClr val="0BD0D9"/>
              </a:buClr>
              <a:buSzPct val="95000"/>
            </a:pPr>
            <a:r>
              <a:rPr lang="uk-UA" altLang="ru-RU">
                <a:solidFill>
                  <a:srgbClr val="002060"/>
                </a:solidFill>
                <a:latin typeface="Times New Roman" pitchFamily="18" charset="0"/>
              </a:rPr>
              <a:t>Під час проведення акцій висаджуються дерева на берегах водних об’єктів, очищуються від сміття прибережні захисні смуги, оновлюються водоохоронні знаки,  проводяться  відкриті уроки в школах області.</a:t>
            </a:r>
          </a:p>
        </p:txBody>
      </p:sp>
      <p:pic>
        <p:nvPicPr>
          <p:cNvPr id="6" name="Picture 4"/>
          <p:cNvPicPr>
            <a:picLocks noChangeAspect="1" noChangeArrowheads="1"/>
          </p:cNvPicPr>
          <p:nvPr/>
        </p:nvPicPr>
        <p:blipFill>
          <a:blip r:embed="rId4"/>
          <a:srcRect/>
          <a:stretch>
            <a:fillRect/>
          </a:stretch>
        </p:blipFill>
        <p:spPr bwMode="auto">
          <a:xfrm>
            <a:off x="4716463" y="4741863"/>
            <a:ext cx="2771775" cy="1951037"/>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709"/>
                                        </p:tgtEl>
                                        <p:attrNameLst>
                                          <p:attrName>style.visibility</p:attrName>
                                        </p:attrNameLst>
                                      </p:cBhvr>
                                      <p:to>
                                        <p:strVal val="visible"/>
                                      </p:to>
                                    </p:set>
                                    <p:animEffect transition="in" filter="fade">
                                      <p:cBhvr>
                                        <p:cTn id="14" dur="1000"/>
                                        <p:tgtEl>
                                          <p:spTgt spid="72709"/>
                                        </p:tgtEl>
                                      </p:cBhvr>
                                    </p:animEffect>
                                    <p:anim calcmode="lin" valueType="num">
                                      <p:cBhvr>
                                        <p:cTn id="15" dur="1000" fill="hold"/>
                                        <p:tgtEl>
                                          <p:spTgt spid="72709"/>
                                        </p:tgtEl>
                                        <p:attrNameLst>
                                          <p:attrName>ppt_x</p:attrName>
                                        </p:attrNameLst>
                                      </p:cBhvr>
                                      <p:tavLst>
                                        <p:tav tm="0">
                                          <p:val>
                                            <p:strVal val="#ppt_x"/>
                                          </p:val>
                                        </p:tav>
                                        <p:tav tm="100000">
                                          <p:val>
                                            <p:strVal val="#ppt_x"/>
                                          </p:val>
                                        </p:tav>
                                      </p:tavLst>
                                    </p:anim>
                                    <p:anim calcmode="lin" valueType="num">
                                      <p:cBhvr>
                                        <p:cTn id="16" dur="1000" fill="hold"/>
                                        <p:tgtEl>
                                          <p:spTgt spid="7270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72707"/>
                                        </p:tgtEl>
                                        <p:attrNameLst>
                                          <p:attrName>style.visibility</p:attrName>
                                        </p:attrNameLst>
                                      </p:cBhvr>
                                      <p:to>
                                        <p:strVal val="visible"/>
                                      </p:to>
                                    </p:set>
                                    <p:animEffect transition="in" filter="circle(in)">
                                      <p:cBhvr>
                                        <p:cTn id="21" dur="2000"/>
                                        <p:tgtEl>
                                          <p:spTgt spid="72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72708"/>
                                        </p:tgtEl>
                                        <p:attrNameLst>
                                          <p:attrName>style.visibility</p:attrName>
                                        </p:attrNameLst>
                                      </p:cBhvr>
                                      <p:to>
                                        <p:strVal val="visible"/>
                                      </p:to>
                                    </p:set>
                                    <p:animEffect transition="in" filter="circle(in)">
                                      <p:cBhvr>
                                        <p:cTn id="26" dur="2000"/>
                                        <p:tgtEl>
                                          <p:spTgt spid="7270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7270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76375" y="44450"/>
            <a:ext cx="6967538" cy="760413"/>
          </a:xfrm>
        </p:spPr>
        <p:txBody>
          <a:bodyPr/>
          <a:lstStyle/>
          <a:p>
            <a:pPr eaLnBrk="1" fontAlgn="auto" hangingPunct="1">
              <a:spcAft>
                <a:spcPts val="0"/>
              </a:spcAft>
              <a:defRPr/>
            </a:pPr>
            <a:r>
              <a:rPr lang="uk-UA" altLang="uk-UA" sz="2900" b="1" dirty="0">
                <a:latin typeface="Times New Roman" panose="02020603050405020304" pitchFamily="18" charset="0"/>
              </a:rPr>
              <a:t>Міжнародне співробітництво</a:t>
            </a:r>
            <a:endParaRPr lang="ru-RU" altLang="uk-UA" sz="2900" b="1" dirty="0">
              <a:latin typeface="Times New Roman" panose="02020603050405020304" pitchFamily="18" charset="0"/>
            </a:endParaRPr>
          </a:p>
        </p:txBody>
      </p:sp>
      <p:sp>
        <p:nvSpPr>
          <p:cNvPr id="58370" name="Rectangle 3"/>
          <p:cNvSpPr>
            <a:spLocks noGrp="1" noChangeArrowheads="1"/>
          </p:cNvSpPr>
          <p:nvPr>
            <p:ph type="body" sz="half" idx="1"/>
          </p:nvPr>
        </p:nvSpPr>
        <p:spPr>
          <a:xfrm>
            <a:off x="539750" y="1144588"/>
            <a:ext cx="5256213" cy="4351337"/>
          </a:xfrm>
        </p:spPr>
        <p:txBody>
          <a:bodyPr/>
          <a:lstStyle/>
          <a:p>
            <a:pPr marL="0" indent="0" algn="just" eaLnBrk="1" hangingPunct="1">
              <a:buFont typeface="Wingdings 3" pitchFamily="18" charset="2"/>
              <a:buNone/>
            </a:pPr>
            <a:r>
              <a:rPr lang="uk-UA" altLang="uk-UA" sz="1800" b="1" dirty="0">
                <a:solidFill>
                  <a:srgbClr val="002060"/>
                </a:solidFill>
                <a:latin typeface="Times New Roman" pitchFamily="18" charset="0"/>
              </a:rPr>
              <a:t>	Міжнародна діяльність БУВР річок Причорномор’я та нижнього Дунаю здійснюється згідно з Угодою між Урядами України та Республіки Молдова  про спільне використання та охорону прикордонних вод, укладеною 23 листопада 1994 року та Угодою між Урядом України та Урядом Румунії про співробітництво в галузі водного господарства на прикордонних водах, укладеною 30 вересня 1997 року.</a:t>
            </a:r>
          </a:p>
          <a:p>
            <a:pPr marL="0" indent="0" algn="just" eaLnBrk="1" hangingPunct="1">
              <a:buFont typeface="Wingdings 3" pitchFamily="18" charset="2"/>
              <a:buNone/>
            </a:pPr>
            <a:r>
              <a:rPr lang="uk-UA" altLang="uk-UA" sz="1800" b="1" dirty="0">
                <a:solidFill>
                  <a:srgbClr val="002060"/>
                </a:solidFill>
                <a:latin typeface="Times New Roman" pitchFamily="18" charset="0"/>
              </a:rPr>
              <a:t>	В рамках виконання міжурядових угод щорічно проводяться наради Уповноважених Урядів, заступників Уповноважених, зустрічі експертів та робочих груп.</a:t>
            </a:r>
            <a:r>
              <a:rPr lang="ru-RU" altLang="uk-UA" sz="1800" b="1" dirty="0">
                <a:solidFill>
                  <a:srgbClr val="002060"/>
                </a:solidFill>
                <a:latin typeface="Times New Roman" pitchFamily="18" charset="0"/>
              </a:rPr>
              <a:t> </a:t>
            </a:r>
          </a:p>
        </p:txBody>
      </p:sp>
      <p:pic>
        <p:nvPicPr>
          <p:cNvPr id="58371" name="Picture 2"/>
          <p:cNvPicPr>
            <a:picLocks noChangeAspect="1" noChangeArrowheads="1"/>
          </p:cNvPicPr>
          <p:nvPr/>
        </p:nvPicPr>
        <p:blipFill>
          <a:blip r:embed="rId2"/>
          <a:srcRect/>
          <a:stretch>
            <a:fillRect/>
          </a:stretch>
        </p:blipFill>
        <p:spPr bwMode="auto">
          <a:xfrm>
            <a:off x="5989638" y="1196975"/>
            <a:ext cx="2844800" cy="2232025"/>
          </a:xfrm>
          <a:prstGeom prst="rect">
            <a:avLst/>
          </a:prstGeom>
          <a:noFill/>
          <a:ln w="9525">
            <a:noFill/>
            <a:miter lim="800000"/>
            <a:headEnd/>
            <a:tailEnd/>
          </a:ln>
        </p:spPr>
      </p:pic>
      <p:pic>
        <p:nvPicPr>
          <p:cNvPr id="58372" name="Picture 3"/>
          <p:cNvPicPr>
            <a:picLocks noGrp="1" noChangeAspect="1" noChangeArrowheads="1"/>
          </p:cNvPicPr>
          <p:nvPr>
            <p:ph idx="1"/>
          </p:nvPr>
        </p:nvPicPr>
        <p:blipFill>
          <a:blip r:embed="rId3"/>
          <a:srcRect/>
          <a:stretch>
            <a:fillRect/>
          </a:stretch>
        </p:blipFill>
        <p:spPr>
          <a:xfrm>
            <a:off x="5964238" y="3716338"/>
            <a:ext cx="2870200" cy="2152650"/>
          </a:xfr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52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997632" y="260648"/>
            <a:ext cx="7288213" cy="1728490"/>
          </a:xfrm>
        </p:spPr>
        <p:txBody>
          <a:bodyPr>
            <a:normAutofit/>
          </a:bodyPr>
          <a:lstStyle/>
          <a:p>
            <a:pPr algn="ctr" eaLnBrk="1" fontAlgn="auto" hangingPunct="1">
              <a:spcAft>
                <a:spcPts val="0"/>
              </a:spcAft>
              <a:defRPr/>
            </a:pPr>
            <a:r>
              <a:rPr lang="uk-UA" sz="2000" b="1" dirty="0">
                <a:solidFill>
                  <a:srgbClr val="FFFF00"/>
                </a:solidFill>
              </a:rPr>
              <a:t>Колектив </a:t>
            </a:r>
            <a:r>
              <a:rPr lang="uk-UA" sz="2000" b="1" dirty="0" err="1">
                <a:solidFill>
                  <a:srgbClr val="FFFF00"/>
                </a:solidFill>
              </a:rPr>
              <a:t>бувр</a:t>
            </a:r>
            <a:r>
              <a:rPr lang="uk-UA" sz="2000" b="1" dirty="0">
                <a:solidFill>
                  <a:srgbClr val="FFFF00"/>
                </a:solidFill>
              </a:rPr>
              <a:t> річок </a:t>
            </a:r>
            <a:r>
              <a:rPr lang="uk-UA" sz="2000" b="1" dirty="0" err="1">
                <a:solidFill>
                  <a:srgbClr val="FFFF00"/>
                </a:solidFill>
              </a:rPr>
              <a:t>причорномор</a:t>
            </a:r>
            <a:r>
              <a:rPr lang="en-US" sz="2000" b="1" dirty="0">
                <a:solidFill>
                  <a:srgbClr val="FFFF00"/>
                </a:solidFill>
              </a:rPr>
              <a:t>’</a:t>
            </a:r>
            <a:r>
              <a:rPr lang="uk-UA" sz="2000" b="1" dirty="0">
                <a:solidFill>
                  <a:srgbClr val="FFFF00"/>
                </a:solidFill>
              </a:rPr>
              <a:t>я та нижнього </a:t>
            </a:r>
            <a:r>
              <a:rPr lang="uk-UA" sz="2000" b="1" dirty="0" err="1">
                <a:solidFill>
                  <a:srgbClr val="FFFF00"/>
                </a:solidFill>
              </a:rPr>
              <a:t>дунаю</a:t>
            </a:r>
            <a:r>
              <a:rPr lang="uk-UA" sz="2000" b="1" dirty="0">
                <a:solidFill>
                  <a:srgbClr val="FFFF00"/>
                </a:solidFill>
              </a:rPr>
              <a:t> щиро вітає з професійним святом – днем працівника водного господарства </a:t>
            </a:r>
            <a:r>
              <a:rPr lang="uk-UA" sz="2000" b="1" dirty="0" err="1">
                <a:solidFill>
                  <a:srgbClr val="FFFF00"/>
                </a:solidFill>
              </a:rPr>
              <a:t>україни</a:t>
            </a:r>
            <a:endParaRPr lang="uk-UA" sz="2000" b="1" dirty="0">
              <a:solidFill>
                <a:srgbClr val="FFFF00"/>
              </a:solidFill>
            </a:endParaRPr>
          </a:p>
        </p:txBody>
      </p:sp>
      <p:pic>
        <p:nvPicPr>
          <p:cNvPr id="3" name="Рисунок 2">
            <a:extLst>
              <a:ext uri="{FF2B5EF4-FFF2-40B4-BE49-F238E27FC236}">
                <a16:creationId xmlns:a16="http://schemas.microsoft.com/office/drawing/2014/main" id="{CB6AD763-FA9A-434B-95E2-97C242947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615" y="1700808"/>
            <a:ext cx="6804248" cy="502191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6"/>
          <p:cNvSpPr txBox="1">
            <a:spLocks noChangeArrowheads="1"/>
          </p:cNvSpPr>
          <p:nvPr/>
        </p:nvSpPr>
        <p:spPr bwMode="auto">
          <a:xfrm>
            <a:off x="1090613" y="334963"/>
            <a:ext cx="6769100" cy="822325"/>
          </a:xfrm>
          <a:prstGeom prst="rect">
            <a:avLst/>
          </a:prstGeom>
          <a:noFill/>
          <a:ln w="9525">
            <a:noFill/>
            <a:miter lim="800000"/>
            <a:headEnd/>
            <a:tailEnd/>
          </a:ln>
        </p:spPr>
        <p:txBody>
          <a:bodyPr>
            <a:spAutoFit/>
          </a:bodyPr>
          <a:lstStyle/>
          <a:p>
            <a:pPr algn="ctr"/>
            <a:r>
              <a:rPr lang="uk-UA" altLang="ru-RU" sz="2400" b="1">
                <a:solidFill>
                  <a:srgbClr val="110E56"/>
                </a:solidFill>
                <a:latin typeface="Times New Roman" pitchFamily="18" charset="0"/>
                <a:cs typeface="Times New Roman" pitchFamily="18" charset="0"/>
              </a:rPr>
              <a:t>Басейнове управління водних ресурсів річок Причорномор’</a:t>
            </a:r>
            <a:r>
              <a:rPr lang="ru-RU" altLang="ru-RU" sz="2400" b="1">
                <a:solidFill>
                  <a:srgbClr val="110E56"/>
                </a:solidFill>
                <a:latin typeface="Times New Roman" pitchFamily="18" charset="0"/>
                <a:cs typeface="Times New Roman" pitchFamily="18" charset="0"/>
              </a:rPr>
              <a:t>я</a:t>
            </a:r>
            <a:r>
              <a:rPr lang="uk-UA" altLang="ru-RU" sz="2400" b="1">
                <a:solidFill>
                  <a:srgbClr val="110E56"/>
                </a:solidFill>
                <a:latin typeface="Times New Roman" pitchFamily="18" charset="0"/>
                <a:cs typeface="Times New Roman" pitchFamily="18" charset="0"/>
              </a:rPr>
              <a:t> та нижнього Дунаю </a:t>
            </a:r>
            <a:endParaRPr lang="uk-UA" sz="2400">
              <a:solidFill>
                <a:srgbClr val="110E56"/>
              </a:solidFill>
              <a:latin typeface="Times New Roman" pitchFamily="18" charset="0"/>
            </a:endParaRPr>
          </a:p>
        </p:txBody>
      </p:sp>
      <p:sp>
        <p:nvSpPr>
          <p:cNvPr id="8" name="Rectangle 2"/>
          <p:cNvSpPr txBox="1">
            <a:spLocks noChangeArrowheads="1"/>
          </p:cNvSpPr>
          <p:nvPr/>
        </p:nvSpPr>
        <p:spPr>
          <a:xfrm>
            <a:off x="539750" y="4292600"/>
            <a:ext cx="2627313" cy="431800"/>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a:solidFill>
                  <a:srgbClr val="002060"/>
                </a:solidFill>
                <a:latin typeface="Times New Roman" panose="02020603050405020304" pitchFamily="18" charset="0"/>
                <a:cs typeface="Times New Roman" panose="02020603050405020304" pitchFamily="18" charset="0"/>
              </a:rPr>
              <a:t>Пукало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Роман Богданович</a:t>
            </a:r>
          </a:p>
        </p:txBody>
      </p:sp>
      <p:sp>
        <p:nvSpPr>
          <p:cNvPr id="26627" name="Прямоугольник 8"/>
          <p:cNvSpPr>
            <a:spLocks noChangeArrowheads="1"/>
          </p:cNvSpPr>
          <p:nvPr/>
        </p:nvSpPr>
        <p:spPr bwMode="auto">
          <a:xfrm>
            <a:off x="755650" y="4652963"/>
            <a:ext cx="2347913" cy="350837"/>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жовтня 2023 по червень 2024 року) </a:t>
            </a:r>
            <a:endParaRPr lang="ru-RU" altLang="ru-RU" sz="1000" b="1">
              <a:solidFill>
                <a:srgbClr val="002060"/>
              </a:solidFill>
              <a:latin typeface="Times New Roman" pitchFamily="18" charset="0"/>
              <a:cs typeface="Times New Roman" pitchFamily="18" charset="0"/>
            </a:endParaRPr>
          </a:p>
        </p:txBody>
      </p:sp>
      <p:pic>
        <p:nvPicPr>
          <p:cNvPr id="10" name="Объект 5"/>
          <p:cNvPicPr>
            <a:picLocks noChangeAspect="1" noChangeArrowheads="1"/>
          </p:cNvPicPr>
          <p:nvPr/>
        </p:nvPicPr>
        <p:blipFill>
          <a:blip r:embed="rId2"/>
          <a:srcRect/>
          <a:stretch>
            <a:fillRect/>
          </a:stretch>
        </p:blipFill>
        <p:spPr bwMode="auto">
          <a:xfrm>
            <a:off x="827088" y="1557338"/>
            <a:ext cx="2057400" cy="2520950"/>
          </a:xfrm>
          <a:prstGeom prst="rect">
            <a:avLst/>
          </a:prstGeom>
          <a:noFill/>
          <a:ln w="9525">
            <a:noFill/>
            <a:miter lim="800000"/>
            <a:headEnd/>
            <a:tailEnd/>
          </a:ln>
        </p:spPr>
      </p:pic>
      <p:pic>
        <p:nvPicPr>
          <p:cNvPr id="26629" name="Рисунок 10"/>
          <p:cNvPicPr>
            <a:picLocks noChangeAspect="1"/>
          </p:cNvPicPr>
          <p:nvPr/>
        </p:nvPicPr>
        <p:blipFill>
          <a:blip r:embed="rId3"/>
          <a:srcRect/>
          <a:stretch>
            <a:fillRect/>
          </a:stretch>
        </p:blipFill>
        <p:spPr bwMode="auto">
          <a:xfrm>
            <a:off x="3419475" y="1557338"/>
            <a:ext cx="2160588" cy="2449512"/>
          </a:xfrm>
          <a:prstGeom prst="rect">
            <a:avLst/>
          </a:prstGeom>
          <a:noFill/>
          <a:ln w="9525">
            <a:noFill/>
            <a:miter lim="800000"/>
            <a:headEnd/>
            <a:tailEnd/>
          </a:ln>
        </p:spPr>
      </p:pic>
      <p:sp>
        <p:nvSpPr>
          <p:cNvPr id="12" name="Rectangle 2"/>
          <p:cNvSpPr txBox="1">
            <a:spLocks noChangeArrowheads="1"/>
          </p:cNvSpPr>
          <p:nvPr/>
        </p:nvSpPr>
        <p:spPr>
          <a:xfrm>
            <a:off x="2843213" y="4292600"/>
            <a:ext cx="3097212" cy="528638"/>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err="1">
                <a:solidFill>
                  <a:srgbClr val="002060"/>
                </a:solidFill>
                <a:latin typeface="Times New Roman" panose="02020603050405020304" pitchFamily="18" charset="0"/>
                <a:cs typeface="Times New Roman" panose="02020603050405020304" pitchFamily="18" charset="0"/>
              </a:rPr>
              <a:t>Гаценко</a:t>
            </a:r>
            <a:r>
              <a:rPr lang="uk-UA" altLang="ru-RU" sz="1000" b="1" dirty="0">
                <a:solidFill>
                  <a:srgbClr val="002060"/>
                </a:solidFill>
                <a:latin typeface="Times New Roman" panose="02020603050405020304" pitchFamily="18" charset="0"/>
                <a:cs typeface="Times New Roman" panose="02020603050405020304" pitchFamily="18" charset="0"/>
              </a:rPr>
              <a:t>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Сергій ВОЛОДИМИРОВИЧ</a:t>
            </a:r>
          </a:p>
        </p:txBody>
      </p:sp>
      <p:sp>
        <p:nvSpPr>
          <p:cNvPr id="26631" name="Прямоугольник 12"/>
          <p:cNvSpPr>
            <a:spLocks noChangeArrowheads="1"/>
          </p:cNvSpPr>
          <p:nvPr/>
        </p:nvSpPr>
        <p:spPr bwMode="auto">
          <a:xfrm>
            <a:off x="3276600" y="4652963"/>
            <a:ext cx="2347913" cy="350837"/>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червня 2024 по жовтень 2024 року) </a:t>
            </a:r>
            <a:endParaRPr lang="ru-RU" altLang="ru-RU" sz="1000" b="1">
              <a:solidFill>
                <a:srgbClr val="002060"/>
              </a:solidFill>
              <a:latin typeface="Times New Roman" pitchFamily="18" charset="0"/>
              <a:cs typeface="Times New Roman" pitchFamily="18" charset="0"/>
            </a:endParaRPr>
          </a:p>
        </p:txBody>
      </p:sp>
      <p:pic>
        <p:nvPicPr>
          <p:cNvPr id="26632" name="Рисунок 13"/>
          <p:cNvPicPr>
            <a:picLocks noChangeAspect="1"/>
          </p:cNvPicPr>
          <p:nvPr/>
        </p:nvPicPr>
        <p:blipFill>
          <a:blip r:embed="rId4"/>
          <a:srcRect/>
          <a:stretch>
            <a:fillRect/>
          </a:stretch>
        </p:blipFill>
        <p:spPr bwMode="auto">
          <a:xfrm>
            <a:off x="5867400" y="1557338"/>
            <a:ext cx="2333625" cy="2376487"/>
          </a:xfrm>
          <a:prstGeom prst="rect">
            <a:avLst/>
          </a:prstGeom>
          <a:noFill/>
          <a:ln w="9525">
            <a:noFill/>
            <a:miter lim="800000"/>
            <a:headEnd/>
            <a:tailEnd/>
          </a:ln>
        </p:spPr>
      </p:pic>
      <p:sp>
        <p:nvSpPr>
          <p:cNvPr id="15" name="Rectangle 2"/>
          <p:cNvSpPr txBox="1">
            <a:spLocks noChangeArrowheads="1"/>
          </p:cNvSpPr>
          <p:nvPr/>
        </p:nvSpPr>
        <p:spPr>
          <a:xfrm>
            <a:off x="5580063" y="4221163"/>
            <a:ext cx="3097212" cy="360362"/>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uk-UA" altLang="ru-RU" sz="1000" b="1" dirty="0">
                <a:solidFill>
                  <a:srgbClr val="002060"/>
                </a:solidFill>
                <a:latin typeface="Times New Roman" panose="02020603050405020304" pitchFamily="18" charset="0"/>
                <a:cs typeface="Times New Roman" panose="02020603050405020304" pitchFamily="18" charset="0"/>
              </a:rPr>
              <a:t>КІЧУК </a:t>
            </a:r>
            <a:br>
              <a:rPr lang="uk-UA" altLang="ru-RU" sz="1000" b="1" dirty="0">
                <a:solidFill>
                  <a:srgbClr val="002060"/>
                </a:solidFill>
                <a:latin typeface="Times New Roman" panose="02020603050405020304" pitchFamily="18" charset="0"/>
                <a:cs typeface="Times New Roman" panose="02020603050405020304" pitchFamily="18" charset="0"/>
              </a:rPr>
            </a:br>
            <a:r>
              <a:rPr lang="uk-UA" altLang="ru-RU" sz="1000" b="1" dirty="0">
                <a:solidFill>
                  <a:srgbClr val="002060"/>
                </a:solidFill>
                <a:latin typeface="Times New Roman" panose="02020603050405020304" pitchFamily="18" charset="0"/>
                <a:cs typeface="Times New Roman" panose="02020603050405020304" pitchFamily="18" charset="0"/>
              </a:rPr>
              <a:t>іван </a:t>
            </a:r>
            <a:r>
              <a:rPr lang="uk-UA" altLang="ru-RU" sz="1000" b="1" dirty="0" err="1">
                <a:solidFill>
                  <a:srgbClr val="002060"/>
                </a:solidFill>
                <a:latin typeface="Times New Roman" panose="02020603050405020304" pitchFamily="18" charset="0"/>
                <a:cs typeface="Times New Roman" panose="02020603050405020304" pitchFamily="18" charset="0"/>
              </a:rPr>
              <a:t>дмитрович</a:t>
            </a:r>
            <a:endParaRPr lang="uk-UA" altLang="ru-RU" sz="1000" b="1" dirty="0">
              <a:solidFill>
                <a:srgbClr val="002060"/>
              </a:solidFill>
              <a:latin typeface="Times New Roman" panose="02020603050405020304" pitchFamily="18" charset="0"/>
              <a:cs typeface="Times New Roman" panose="02020603050405020304" pitchFamily="18" charset="0"/>
            </a:endParaRPr>
          </a:p>
        </p:txBody>
      </p:sp>
      <p:sp>
        <p:nvSpPr>
          <p:cNvPr id="26634" name="Прямоугольник 15"/>
          <p:cNvSpPr>
            <a:spLocks noChangeArrowheads="1"/>
          </p:cNvSpPr>
          <p:nvPr/>
        </p:nvSpPr>
        <p:spPr bwMode="auto">
          <a:xfrm>
            <a:off x="6084888" y="4581525"/>
            <a:ext cx="2163762" cy="350838"/>
          </a:xfrm>
          <a:prstGeom prst="rect">
            <a:avLst/>
          </a:prstGeom>
          <a:noFill/>
          <a:ln w="9525">
            <a:noFill/>
            <a:miter lim="800000"/>
            <a:headEnd/>
            <a:tailEnd/>
          </a:ln>
        </p:spPr>
        <p:txBody>
          <a:bodyPr wrap="none">
            <a:spAutoFit/>
          </a:bodyPr>
          <a:lstStyle/>
          <a:p>
            <a:pPr algn="ctr">
              <a:lnSpc>
                <a:spcPct val="170000"/>
              </a:lnSpc>
            </a:pPr>
            <a:r>
              <a:rPr lang="uk-UA" altLang="ru-RU" sz="1000" b="1">
                <a:solidFill>
                  <a:srgbClr val="002060"/>
                </a:solidFill>
                <a:latin typeface="Times New Roman" pitchFamily="18" charset="0"/>
                <a:cs typeface="Times New Roman" pitchFamily="18" charset="0"/>
              </a:rPr>
              <a:t>(з жовтня 2024 по теперішній час) </a:t>
            </a:r>
            <a:endParaRPr lang="ru-RU" altLang="ru-RU" sz="1000" b="1">
              <a:solidFill>
                <a:srgbClr val="002060"/>
              </a:solidFill>
              <a:latin typeface="Times New Roman" pitchFamily="18" charset="0"/>
              <a:cs typeface="Times New Roman" pitchFamily="18" charset="0"/>
            </a:endParaRPr>
          </a:p>
        </p:txBody>
      </p:sp>
      <p:pic>
        <p:nvPicPr>
          <p:cNvPr id="26635" name="Picture 3" descr="D:\РАБОЧИЕ ДОКУМЕНТЫ_РОМАНОВА\Для Буклета\ЛОГОТИП НА БЕЛОМ ФОНЕ jpg.jpg"/>
          <p:cNvPicPr>
            <a:picLocks noChangeAspect="1" noChangeArrowheads="1"/>
          </p:cNvPicPr>
          <p:nvPr/>
        </p:nvPicPr>
        <p:blipFill>
          <a:blip r:embed="rId5"/>
          <a:srcRect/>
          <a:stretch>
            <a:fillRect/>
          </a:stretch>
        </p:blipFill>
        <p:spPr bwMode="auto">
          <a:xfrm>
            <a:off x="2411413" y="5516563"/>
            <a:ext cx="4103687" cy="10795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419100" y="-242888"/>
            <a:ext cx="8856663" cy="920751"/>
          </a:xfrm>
        </p:spPr>
        <p:txBody>
          <a:bodyPr wrap="square" numCol="1" anchorCtr="0" compatLnSpc="1">
            <a:prstTxWarp prst="textNoShape">
              <a:avLst/>
            </a:prstTxWarp>
          </a:bodyPr>
          <a:lstStyle/>
          <a:p>
            <a:pPr algn="ctr" eaLnBrk="1" hangingPunct="1"/>
            <a:r>
              <a:rPr lang="uk-UA" altLang="ru-RU" sz="3400" b="1" cap="none">
                <a:ln>
                  <a:noFill/>
                </a:ln>
                <a:latin typeface="Times New Roman" pitchFamily="18" charset="0"/>
                <a:cs typeface="Times New Roman" pitchFamily="18" charset="0"/>
              </a:rPr>
              <a:t>Історія будівництва зрошувальних систем.</a:t>
            </a:r>
            <a:endParaRPr lang="ru-RU" altLang="ru-RU" sz="3400" b="1" cap="none">
              <a:ln>
                <a:noFill/>
              </a:ln>
              <a:latin typeface="Times New Roman" pitchFamily="18" charset="0"/>
              <a:cs typeface="Times New Roman" pitchFamily="18" charset="0"/>
            </a:endParaRPr>
          </a:p>
        </p:txBody>
      </p:sp>
      <p:pic>
        <p:nvPicPr>
          <p:cNvPr id="6" name="Picture 5"/>
          <p:cNvPicPr>
            <a:picLocks noChangeAspect="1" noChangeArrowheads="1"/>
          </p:cNvPicPr>
          <p:nvPr/>
        </p:nvPicPr>
        <p:blipFill>
          <a:blip r:embed="rId2"/>
          <a:srcRect/>
          <a:stretch>
            <a:fillRect/>
          </a:stretch>
        </p:blipFill>
        <p:spPr bwMode="auto">
          <a:xfrm>
            <a:off x="5795963" y="620713"/>
            <a:ext cx="1562100" cy="1089025"/>
          </a:xfrm>
          <a:prstGeom prst="rect">
            <a:avLst/>
          </a:prstGeom>
          <a:noFill/>
          <a:ln w="9525">
            <a:noFill/>
            <a:miter lim="800000"/>
            <a:headEnd/>
            <a:tailEnd/>
          </a:ln>
        </p:spPr>
      </p:pic>
      <p:pic>
        <p:nvPicPr>
          <p:cNvPr id="8" name="Picture 7"/>
          <p:cNvPicPr>
            <a:picLocks noChangeAspect="1" noChangeArrowheads="1"/>
          </p:cNvPicPr>
          <p:nvPr/>
        </p:nvPicPr>
        <p:blipFill>
          <a:blip r:embed="rId3"/>
          <a:srcRect/>
          <a:stretch>
            <a:fillRect/>
          </a:stretch>
        </p:blipFill>
        <p:spPr bwMode="auto">
          <a:xfrm>
            <a:off x="7019925" y="1844675"/>
            <a:ext cx="1879600" cy="1285875"/>
          </a:xfrm>
          <a:prstGeom prst="rect">
            <a:avLst/>
          </a:prstGeom>
          <a:noFill/>
          <a:ln w="9525">
            <a:noFill/>
            <a:miter lim="800000"/>
            <a:headEnd/>
            <a:tailEnd/>
          </a:ln>
        </p:spPr>
      </p:pic>
      <p:pic>
        <p:nvPicPr>
          <p:cNvPr id="10" name="Picture 8"/>
          <p:cNvPicPr>
            <a:picLocks noChangeAspect="1" noChangeArrowheads="1"/>
          </p:cNvPicPr>
          <p:nvPr/>
        </p:nvPicPr>
        <p:blipFill>
          <a:blip r:embed="rId4"/>
          <a:srcRect/>
          <a:stretch>
            <a:fillRect/>
          </a:stretch>
        </p:blipFill>
        <p:spPr bwMode="auto">
          <a:xfrm>
            <a:off x="5795963" y="3284538"/>
            <a:ext cx="1592262" cy="1463675"/>
          </a:xfrm>
          <a:prstGeom prst="rect">
            <a:avLst/>
          </a:prstGeom>
          <a:noFill/>
          <a:ln w="9525">
            <a:noFill/>
            <a:miter lim="800000"/>
            <a:headEnd/>
            <a:tailEnd/>
          </a:ln>
        </p:spPr>
      </p:pic>
      <p:pic>
        <p:nvPicPr>
          <p:cNvPr id="27653" name="Picture 5" descr="011"/>
          <p:cNvPicPr>
            <a:picLocks noGrp="1" noChangeAspect="1" noChangeArrowheads="1"/>
          </p:cNvPicPr>
          <p:nvPr>
            <p:ph idx="1"/>
          </p:nvPr>
        </p:nvPicPr>
        <p:blipFill>
          <a:blip r:embed="rId5"/>
          <a:srcRect/>
          <a:stretch>
            <a:fillRect/>
          </a:stretch>
        </p:blipFill>
        <p:spPr>
          <a:xfrm>
            <a:off x="6437313" y="4864100"/>
            <a:ext cx="2495550" cy="1871663"/>
          </a:xfrm>
        </p:spPr>
      </p:pic>
      <p:pic>
        <p:nvPicPr>
          <p:cNvPr id="27654" name="Picture 4" descr="009"/>
          <p:cNvPicPr>
            <a:picLocks noChangeAspect="1" noChangeArrowheads="1"/>
          </p:cNvPicPr>
          <p:nvPr/>
        </p:nvPicPr>
        <p:blipFill>
          <a:blip r:embed="rId6"/>
          <a:srcRect/>
          <a:stretch>
            <a:fillRect/>
          </a:stretch>
        </p:blipFill>
        <p:spPr bwMode="auto">
          <a:xfrm>
            <a:off x="4343400" y="4913313"/>
            <a:ext cx="1479550" cy="1774825"/>
          </a:xfrm>
          <a:prstGeom prst="rect">
            <a:avLst/>
          </a:prstGeom>
          <a:noFill/>
          <a:ln w="9525">
            <a:noFill/>
            <a:miter lim="800000"/>
            <a:headEnd/>
            <a:tailEnd/>
          </a:ln>
        </p:spPr>
      </p:pic>
      <p:sp>
        <p:nvSpPr>
          <p:cNvPr id="27655" name="Прямоугольник 12"/>
          <p:cNvSpPr>
            <a:spLocks noChangeArrowheads="1"/>
          </p:cNvSpPr>
          <p:nvPr/>
        </p:nvSpPr>
        <p:spPr bwMode="auto">
          <a:xfrm>
            <a:off x="107950" y="677863"/>
            <a:ext cx="5519738" cy="5262562"/>
          </a:xfrm>
          <a:prstGeom prst="rect">
            <a:avLst/>
          </a:prstGeom>
          <a:noFill/>
          <a:ln w="9525">
            <a:noFill/>
            <a:miter lim="800000"/>
            <a:headEnd/>
            <a:tailEnd/>
          </a:ln>
        </p:spPr>
        <p:txBody>
          <a:bodyPr>
            <a:spAutoFit/>
          </a:bodyPr>
          <a:lstStyle/>
          <a:p>
            <a:pPr algn="just"/>
            <a:r>
              <a:rPr lang="uk-UA" altLang="ru-RU" b="1">
                <a:latin typeface="Times New Roman" pitchFamily="18" charset="0"/>
                <a:cs typeface="Times New Roman" pitchFamily="18" charset="0"/>
              </a:rPr>
              <a:t> 	</a:t>
            </a:r>
            <a:r>
              <a:rPr lang="uk-UA" altLang="ru-RU" b="1">
                <a:solidFill>
                  <a:srgbClr val="002060"/>
                </a:solidFill>
                <a:latin typeface="Times New Roman" pitchFamily="18" charset="0"/>
                <a:cs typeface="Times New Roman" pitchFamily="18" charset="0"/>
              </a:rPr>
              <a:t>До 1949 року було побудовано такі великі зрошувальні системи, як Троїцька, Маяко-Біляївська . </a:t>
            </a:r>
          </a:p>
          <a:p>
            <a:pPr algn="just"/>
            <a:r>
              <a:rPr lang="uk-UA" altLang="ru-RU" b="1">
                <a:solidFill>
                  <a:srgbClr val="002060"/>
                </a:solidFill>
                <a:latin typeface="Times New Roman" pitchFamily="18" charset="0"/>
                <a:cs typeface="Times New Roman" pitchFamily="18" charset="0"/>
              </a:rPr>
              <a:t>	До 1957 року побудовані Василівська зрошувальна система в Кілійському районі,  Шкодогорська – в Біляївському, зрошувальна система на острові Кислицькому в Ізмаїльському та Кілійському районах.</a:t>
            </a:r>
          </a:p>
          <a:p>
            <a:pPr algn="just"/>
            <a:r>
              <a:rPr lang="uk-UA" altLang="ru-RU" b="1">
                <a:solidFill>
                  <a:srgbClr val="002060"/>
                </a:solidFill>
                <a:latin typeface="Times New Roman" pitchFamily="18" charset="0"/>
                <a:cs typeface="Times New Roman" pitchFamily="18" charset="0"/>
              </a:rPr>
              <a:t>	У 1966-1973 роках в Дунайських плавнях були побудовані рисові зрошувальні системи.</a:t>
            </a:r>
          </a:p>
          <a:p>
            <a:pPr algn="just"/>
            <a:r>
              <a:rPr lang="uk-UA" altLang="ru-RU" b="1">
                <a:solidFill>
                  <a:srgbClr val="002060"/>
                </a:solidFill>
                <a:latin typeface="Times New Roman" pitchFamily="18" charset="0"/>
                <a:cs typeface="Times New Roman" pitchFamily="18" charset="0"/>
              </a:rPr>
              <a:t>	За 1976 – 1991 рр. Було побудовано Дунай-Дністровська зрошувальна система та Білгород-Дністровська зрошувальна система. </a:t>
            </a:r>
          </a:p>
          <a:p>
            <a:pPr algn="just"/>
            <a:r>
              <a:rPr lang="uk-UA" altLang="ru-RU" b="1">
                <a:solidFill>
                  <a:srgbClr val="002060"/>
                </a:solidFill>
                <a:latin typeface="Times New Roman" pitchFamily="18" charset="0"/>
                <a:cs typeface="Times New Roman" pitchFamily="18" charset="0"/>
              </a:rPr>
              <a:t>	Всього в області було побудовано зрошувальних систем для забезпечення поливу на площу 226,7 тис.га.</a:t>
            </a:r>
          </a:p>
          <a:p>
            <a:pPr algn="just">
              <a:lnSpc>
                <a:spcPct val="170000"/>
              </a:lnSpc>
            </a:pPr>
            <a:endParaRPr lang="ru-RU" altLang="ru-RU" sz="1000" b="1">
              <a:solidFill>
                <a:srgbClr val="002060"/>
              </a:solidFill>
              <a:latin typeface="Times New Roman" pitchFamily="18" charset="0"/>
              <a:cs typeface="Times New Roman" pitchFamily="18" charset="0"/>
            </a:endParaRPr>
          </a:p>
          <a:p>
            <a:pPr algn="just">
              <a:lnSpc>
                <a:spcPct val="170000"/>
              </a:lnSpc>
            </a:pPr>
            <a:endParaRPr lang="ru-RU" altLang="ru-RU" sz="1000" b="1">
              <a:solidFill>
                <a:srgbClr val="002060"/>
              </a:solidFill>
              <a:latin typeface="Times New Roman" pitchFamily="18" charset="0"/>
              <a:cs typeface="Times New Roman" pitchFamily="18" charset="0"/>
            </a:endParaRPr>
          </a:p>
          <a:p>
            <a:pPr algn="just">
              <a:lnSpc>
                <a:spcPct val="170000"/>
              </a:lnSpc>
            </a:pPr>
            <a:endParaRPr lang="ru-RU" altLang="ru-RU" sz="1000" b="1">
              <a:solidFill>
                <a:srgbClr val="00206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Grp="1" noChangeAspect="1" noChangeArrowheads="1"/>
          </p:cNvPicPr>
          <p:nvPr>
            <p:ph idx="4294967295"/>
          </p:nvPr>
        </p:nvPicPr>
        <p:blipFill>
          <a:blip r:embed="rId2"/>
          <a:srcRect/>
          <a:stretch>
            <a:fillRect/>
          </a:stretch>
        </p:blipFill>
        <p:spPr>
          <a:xfrm>
            <a:off x="250825" y="908050"/>
            <a:ext cx="3262313" cy="2233613"/>
          </a:xfrm>
        </p:spPr>
      </p:pic>
      <p:sp>
        <p:nvSpPr>
          <p:cNvPr id="30722" name="TextBox 1"/>
          <p:cNvSpPr txBox="1">
            <a:spLocks noChangeArrowheads="1"/>
          </p:cNvSpPr>
          <p:nvPr/>
        </p:nvSpPr>
        <p:spPr bwMode="auto">
          <a:xfrm>
            <a:off x="2484438" y="115888"/>
            <a:ext cx="4351337" cy="523875"/>
          </a:xfrm>
          <a:prstGeom prst="rect">
            <a:avLst/>
          </a:prstGeom>
          <a:noFill/>
          <a:ln w="9525">
            <a:noFill/>
            <a:miter lim="800000"/>
            <a:headEnd/>
            <a:tailEnd/>
          </a:ln>
        </p:spPr>
        <p:txBody>
          <a:bodyPr wrap="none">
            <a:spAutoFit/>
          </a:bodyPr>
          <a:lstStyle/>
          <a:p>
            <a:r>
              <a:rPr lang="uk-UA" sz="2800" b="1">
                <a:latin typeface="Times New Roman" pitchFamily="18" charset="0"/>
                <a:cs typeface="Times New Roman" pitchFamily="18" charset="0"/>
              </a:rPr>
              <a:t>Водогосподарські об</a:t>
            </a:r>
            <a:r>
              <a:rPr lang="en-US" sz="2800" b="1">
                <a:latin typeface="Times New Roman" pitchFamily="18" charset="0"/>
                <a:cs typeface="Times New Roman" pitchFamily="18" charset="0"/>
              </a:rPr>
              <a:t>’</a:t>
            </a:r>
            <a:r>
              <a:rPr lang="uk-UA" sz="2800" b="1">
                <a:latin typeface="Times New Roman" pitchFamily="18" charset="0"/>
                <a:cs typeface="Times New Roman" pitchFamily="18" charset="0"/>
              </a:rPr>
              <a:t>єкти</a:t>
            </a:r>
          </a:p>
        </p:txBody>
      </p:sp>
      <p:pic>
        <p:nvPicPr>
          <p:cNvPr id="4" name="Picture 5"/>
          <p:cNvPicPr>
            <a:picLocks noChangeAspect="1" noChangeArrowheads="1"/>
          </p:cNvPicPr>
          <p:nvPr/>
        </p:nvPicPr>
        <p:blipFill>
          <a:blip r:embed="rId3"/>
          <a:srcRect/>
          <a:stretch>
            <a:fillRect/>
          </a:stretch>
        </p:blipFill>
        <p:spPr bwMode="auto">
          <a:xfrm>
            <a:off x="250825" y="3300413"/>
            <a:ext cx="2998788" cy="2014537"/>
          </a:xfrm>
          <a:prstGeom prst="rect">
            <a:avLst/>
          </a:prstGeom>
          <a:noFill/>
          <a:ln w="9525">
            <a:noFill/>
            <a:miter lim="800000"/>
            <a:headEnd/>
            <a:tailEnd/>
          </a:ln>
        </p:spPr>
      </p:pic>
      <p:pic>
        <p:nvPicPr>
          <p:cNvPr id="5" name="Picture 8"/>
          <p:cNvPicPr>
            <a:picLocks noChangeAspect="1" noChangeArrowheads="1"/>
          </p:cNvPicPr>
          <p:nvPr/>
        </p:nvPicPr>
        <p:blipFill>
          <a:blip r:embed="rId4"/>
          <a:srcRect/>
          <a:stretch>
            <a:fillRect/>
          </a:stretch>
        </p:blipFill>
        <p:spPr bwMode="auto">
          <a:xfrm>
            <a:off x="6913563" y="917575"/>
            <a:ext cx="2012950" cy="3019425"/>
          </a:xfrm>
          <a:prstGeom prst="rect">
            <a:avLst/>
          </a:prstGeom>
          <a:noFill/>
          <a:ln w="9525">
            <a:noFill/>
            <a:miter lim="800000"/>
            <a:headEnd/>
            <a:tailEnd/>
          </a:ln>
        </p:spPr>
      </p:pic>
      <p:pic>
        <p:nvPicPr>
          <p:cNvPr id="6" name="Picture 9"/>
          <p:cNvPicPr>
            <a:picLocks noChangeAspect="1" noChangeArrowheads="1"/>
          </p:cNvPicPr>
          <p:nvPr/>
        </p:nvPicPr>
        <p:blipFill>
          <a:blip r:embed="rId5"/>
          <a:srcRect/>
          <a:stretch>
            <a:fillRect/>
          </a:stretch>
        </p:blipFill>
        <p:spPr bwMode="auto">
          <a:xfrm>
            <a:off x="6256338" y="4352925"/>
            <a:ext cx="2782887" cy="1854200"/>
          </a:xfrm>
          <a:prstGeom prst="rect">
            <a:avLst/>
          </a:prstGeom>
          <a:noFill/>
          <a:ln w="9525">
            <a:noFill/>
            <a:miter lim="800000"/>
            <a:headEnd/>
            <a:tailEnd/>
          </a:ln>
        </p:spPr>
      </p:pic>
      <p:pic>
        <p:nvPicPr>
          <p:cNvPr id="7" name="Picture 5"/>
          <p:cNvPicPr>
            <a:picLocks noChangeAspect="1" noChangeArrowheads="1"/>
          </p:cNvPicPr>
          <p:nvPr/>
        </p:nvPicPr>
        <p:blipFill>
          <a:blip r:embed="rId6"/>
          <a:srcRect/>
          <a:stretch>
            <a:fillRect/>
          </a:stretch>
        </p:blipFill>
        <p:spPr bwMode="auto">
          <a:xfrm>
            <a:off x="3976688" y="908050"/>
            <a:ext cx="2473325" cy="1855788"/>
          </a:xfrm>
          <a:prstGeom prst="rect">
            <a:avLst/>
          </a:prstGeom>
          <a:noFill/>
          <a:ln w="9525">
            <a:noFill/>
            <a:miter lim="800000"/>
            <a:headEnd/>
            <a:tailEnd/>
          </a:ln>
        </p:spPr>
      </p:pic>
      <p:pic>
        <p:nvPicPr>
          <p:cNvPr id="8" name="Picture 5"/>
          <p:cNvPicPr>
            <a:picLocks noChangeAspect="1" noChangeArrowheads="1"/>
          </p:cNvPicPr>
          <p:nvPr/>
        </p:nvPicPr>
        <p:blipFill>
          <a:blip r:embed="rId7"/>
          <a:srcRect/>
          <a:stretch>
            <a:fillRect/>
          </a:stretch>
        </p:blipFill>
        <p:spPr bwMode="auto">
          <a:xfrm>
            <a:off x="3959225" y="2835275"/>
            <a:ext cx="2490788" cy="1927225"/>
          </a:xfrm>
          <a:prstGeom prst="rect">
            <a:avLst/>
          </a:prstGeom>
          <a:noFill/>
          <a:ln w="9525">
            <a:noFill/>
            <a:miter lim="800000"/>
            <a:headEnd/>
            <a:tailEnd/>
          </a:ln>
        </p:spPr>
      </p:pic>
      <p:pic>
        <p:nvPicPr>
          <p:cNvPr id="9" name="Picture 5"/>
          <p:cNvPicPr>
            <a:picLocks noChangeAspect="1" noChangeArrowheads="1"/>
          </p:cNvPicPr>
          <p:nvPr/>
        </p:nvPicPr>
        <p:blipFill>
          <a:blip r:embed="rId8"/>
          <a:srcRect/>
          <a:stretch>
            <a:fillRect/>
          </a:stretch>
        </p:blipFill>
        <p:spPr bwMode="auto">
          <a:xfrm>
            <a:off x="3419475" y="4814888"/>
            <a:ext cx="2665413" cy="2000250"/>
          </a:xfrm>
          <a:prstGeom prst="rect">
            <a:avLst/>
          </a:prstGeom>
          <a:noFill/>
          <a:ln w="9525">
            <a:noFill/>
            <a:miter lim="800000"/>
            <a:headEnd/>
            <a:tailEnd/>
          </a:ln>
        </p:spPr>
      </p:pic>
      <p:sp>
        <p:nvSpPr>
          <p:cNvPr id="30729" name="TextBox 2"/>
          <p:cNvSpPr txBox="1">
            <a:spLocks noChangeArrowheads="1"/>
          </p:cNvSpPr>
          <p:nvPr/>
        </p:nvSpPr>
        <p:spPr bwMode="auto">
          <a:xfrm>
            <a:off x="276225" y="5540375"/>
            <a:ext cx="2665413" cy="1201738"/>
          </a:xfrm>
          <a:prstGeom prst="rect">
            <a:avLst/>
          </a:prstGeom>
          <a:noFill/>
          <a:ln w="9525">
            <a:noFill/>
            <a:miter lim="800000"/>
            <a:headEnd/>
            <a:tailEnd/>
          </a:ln>
        </p:spPr>
        <p:txBody>
          <a:bodyPr>
            <a:spAutoFit/>
          </a:bodyPr>
          <a:lstStyle/>
          <a:p>
            <a:pPr algn="just"/>
            <a:r>
              <a:rPr lang="uk-UA">
                <a:latin typeface="Century Gothic" pitchFamily="34" charset="0"/>
              </a:rPr>
              <a:t>Вартість складової водогосподарського комплексу досягала більше 1,8 млрд. грн.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750" y="44450"/>
            <a:ext cx="8170863" cy="1016000"/>
          </a:xfrm>
          <a:prstGeom prst="rect">
            <a:avLst/>
          </a:prstGeom>
          <a:noFill/>
        </p:spPr>
        <p:txBody>
          <a:bodyPr>
            <a:spAutoFit/>
          </a:bodyPr>
          <a:lstStyle/>
          <a:p>
            <a:pPr algn="ctr" fontAlgn="auto">
              <a:spcBef>
                <a:spcPts val="0"/>
              </a:spcBef>
              <a:spcAft>
                <a:spcPts val="0"/>
              </a:spcAft>
              <a:defRPr/>
            </a:pPr>
            <a:r>
              <a:rPr lang="uk-UA" sz="2999" b="1" dirty="0">
                <a:latin typeface="+mn-lt"/>
                <a:cs typeface="Arial" pitchFamily="34" charset="0"/>
              </a:rPr>
              <a:t>Історична довідка розвитку</a:t>
            </a:r>
            <a:br>
              <a:rPr lang="uk-UA" sz="2999" b="1" dirty="0">
                <a:latin typeface="+mn-lt"/>
                <a:cs typeface="Arial" pitchFamily="34" charset="0"/>
              </a:rPr>
            </a:br>
            <a:r>
              <a:rPr lang="uk-UA" sz="2999" b="1" dirty="0">
                <a:latin typeface="+mn-lt"/>
                <a:cs typeface="Arial" pitchFamily="34" charset="0"/>
              </a:rPr>
              <a:t>ВП “Причорноморський ЦВРҐ”</a:t>
            </a:r>
          </a:p>
        </p:txBody>
      </p:sp>
      <p:grpSp>
        <p:nvGrpSpPr>
          <p:cNvPr id="31746" name="Группа 6"/>
          <p:cNvGrpSpPr>
            <a:grpSpLocks/>
          </p:cNvGrpSpPr>
          <p:nvPr/>
        </p:nvGrpSpPr>
        <p:grpSpPr bwMode="auto">
          <a:xfrm>
            <a:off x="6261100" y="5157788"/>
            <a:ext cx="2703513" cy="1322387"/>
            <a:chOff x="6354715" y="1080977"/>
            <a:chExt cx="2627784" cy="1186325"/>
          </a:xfrm>
        </p:grpSpPr>
        <p:sp>
          <p:nvSpPr>
            <p:cNvPr id="8" name="Блок-схема: альтернативный процесс 7"/>
            <p:cNvSpPr/>
            <p:nvPr/>
          </p:nvSpPr>
          <p:spPr>
            <a:xfrm>
              <a:off x="6354715" y="1080977"/>
              <a:ext cx="2627784" cy="1186325"/>
            </a:xfrm>
            <a:prstGeom prst="flowChartAlternateProcess">
              <a:avLst/>
            </a:prstGeom>
            <a:solidFill>
              <a:srgbClr val="0066FF"/>
            </a:solidFill>
            <a:ln w="12700"/>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Блок-схема: альтернативный процесс 4"/>
            <p:cNvSpPr txBox="1"/>
            <p:nvPr/>
          </p:nvSpPr>
          <p:spPr>
            <a:xfrm>
              <a:off x="6618574" y="1229090"/>
              <a:ext cx="2137099" cy="89010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just" defTabSz="800100" fontAlgn="auto">
                <a:lnSpc>
                  <a:spcPct val="90000"/>
                </a:lnSpc>
                <a:spcAft>
                  <a:spcPct val="35000"/>
                </a:spcAft>
                <a:defRPr/>
              </a:pPr>
              <a:r>
                <a:rPr lang="uk-UA" sz="1200" b="1" dirty="0">
                  <a:solidFill>
                    <a:srgbClr val="FFFF00"/>
                  </a:solidFill>
                  <a:latin typeface="Arial" pitchFamily="34" charset="0"/>
                  <a:cs typeface="Arial" pitchFamily="34" charset="0"/>
                </a:rPr>
                <a:t>2018 рік </a:t>
              </a:r>
              <a:r>
                <a:rPr lang="uk-UA" sz="1200" b="1" dirty="0">
                  <a:solidFill>
                    <a:schemeClr val="bg1"/>
                  </a:solidFill>
                  <a:latin typeface="Arial" pitchFamily="34" charset="0"/>
                  <a:cs typeface="Arial" pitchFamily="34" charset="0"/>
                </a:rPr>
                <a:t>– </a:t>
              </a:r>
              <a:r>
                <a:rPr lang="uk-UA" sz="1200" b="1" dirty="0">
                  <a:solidFill>
                    <a:schemeClr val="tx1"/>
                  </a:solidFill>
                  <a:latin typeface="Arial" pitchFamily="34" charset="0"/>
                  <a:cs typeface="Arial" pitchFamily="34" charset="0"/>
                </a:rPr>
                <a:t>закриття Одеської ГГМЕ та створення</a:t>
              </a:r>
              <a:br>
                <a:rPr lang="uk-UA" sz="1200" b="1" dirty="0">
                  <a:solidFill>
                    <a:schemeClr val="tx1"/>
                  </a:solidFill>
                  <a:latin typeface="Arial" pitchFamily="34" charset="0"/>
                  <a:cs typeface="Arial" pitchFamily="34" charset="0"/>
                </a:rPr>
              </a:br>
              <a:r>
                <a:rPr lang="uk-UA" sz="1200" b="1" dirty="0">
                  <a:solidFill>
                    <a:srgbClr val="FFC000"/>
                  </a:solidFill>
                  <a:effectLst>
                    <a:outerShdw blurRad="38100" dist="38100" dir="2700000" algn="tl">
                      <a:srgbClr val="000000">
                        <a:alpha val="43137"/>
                      </a:srgbClr>
                    </a:outerShdw>
                  </a:effectLst>
                  <a:latin typeface="Arial" pitchFamily="34" charset="0"/>
                  <a:cs typeface="Arial" pitchFamily="34" charset="0"/>
                </a:rPr>
                <a:t>ВП “Причорноморський ЦВРҐ”</a:t>
              </a:r>
              <a:endParaRPr lang="ru-RU" sz="1200" dirty="0">
                <a:solidFill>
                  <a:srgbClr val="FFC000"/>
                </a:solidFill>
                <a:effectLst>
                  <a:outerShdw blurRad="38100" dist="38100" dir="2700000" algn="tl">
                    <a:srgbClr val="000000">
                      <a:alpha val="43137"/>
                    </a:srgbClr>
                  </a:outerShdw>
                </a:effectLst>
              </a:endParaRPr>
            </a:p>
          </p:txBody>
        </p:sp>
      </p:grpSp>
      <p:pic>
        <p:nvPicPr>
          <p:cNvPr id="31747" name="Picture 2" descr="D:\Мои документы\My Pictures\фасад 2019\Фото 3.jpg"/>
          <p:cNvPicPr>
            <a:picLocks noChangeAspect="1" noChangeArrowheads="1"/>
          </p:cNvPicPr>
          <p:nvPr/>
        </p:nvPicPr>
        <p:blipFill>
          <a:blip r:embed="rId2"/>
          <a:srcRect r="10947"/>
          <a:stretch>
            <a:fillRect/>
          </a:stretch>
        </p:blipFill>
        <p:spPr bwMode="auto">
          <a:xfrm>
            <a:off x="5888038" y="1154113"/>
            <a:ext cx="3189287" cy="2014537"/>
          </a:xfrm>
          <a:prstGeom prst="rect">
            <a:avLst/>
          </a:prstGeom>
          <a:noFill/>
          <a:ln w="9525">
            <a:noFill/>
            <a:miter lim="800000"/>
            <a:headEnd/>
            <a:tailEnd/>
          </a:ln>
        </p:spPr>
      </p:pic>
      <p:pic>
        <p:nvPicPr>
          <p:cNvPr id="31748" name="Picture 61" descr="Oblvodxoz"/>
          <p:cNvPicPr>
            <a:picLocks noChangeAspect="1" noChangeArrowheads="1"/>
          </p:cNvPicPr>
          <p:nvPr/>
        </p:nvPicPr>
        <p:blipFill>
          <a:blip r:embed="rId3"/>
          <a:srcRect/>
          <a:stretch>
            <a:fillRect/>
          </a:stretch>
        </p:blipFill>
        <p:spPr bwMode="auto">
          <a:xfrm>
            <a:off x="119063" y="1154113"/>
            <a:ext cx="2746375" cy="2014537"/>
          </a:xfrm>
          <a:prstGeom prst="rect">
            <a:avLst/>
          </a:prstGeom>
          <a:noFill/>
          <a:ln w="9525">
            <a:noFill/>
            <a:miter lim="800000"/>
            <a:headEnd/>
            <a:tailEnd/>
          </a:ln>
        </p:spPr>
      </p:pic>
      <p:grpSp>
        <p:nvGrpSpPr>
          <p:cNvPr id="31749" name="Группа 9"/>
          <p:cNvGrpSpPr>
            <a:grpSpLocks/>
          </p:cNvGrpSpPr>
          <p:nvPr/>
        </p:nvGrpSpPr>
        <p:grpSpPr bwMode="auto">
          <a:xfrm>
            <a:off x="2946400" y="2355850"/>
            <a:ext cx="2886075" cy="1228725"/>
            <a:chOff x="2793855" y="1027"/>
            <a:chExt cx="2835996" cy="1098300"/>
          </a:xfrm>
        </p:grpSpPr>
        <p:sp>
          <p:nvSpPr>
            <p:cNvPr id="11" name="Блок-схема: альтернативный процесс 10"/>
            <p:cNvSpPr/>
            <p:nvPr/>
          </p:nvSpPr>
          <p:spPr>
            <a:xfrm>
              <a:off x="2793855" y="1027"/>
              <a:ext cx="2835996" cy="1098300"/>
            </a:xfrm>
            <a:prstGeom prst="flowChartAlternateProcess">
              <a:avLst/>
            </a:prstGeom>
            <a:solidFill>
              <a:srgbClr val="0066FF"/>
            </a:solidFill>
            <a:ln w="12700"/>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Блок-схема: альтернативный процесс 4"/>
            <p:cNvSpPr txBox="1"/>
            <p:nvPr/>
          </p:nvSpPr>
          <p:spPr>
            <a:xfrm>
              <a:off x="2846893" y="54949"/>
              <a:ext cx="2729919" cy="990457"/>
            </a:xfrm>
            <a:prstGeom prst="rect">
              <a:avLst/>
            </a:prstGeom>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fontAlgn="auto">
                <a:lnSpc>
                  <a:spcPct val="90000"/>
                </a:lnSpc>
                <a:spcAft>
                  <a:spcPct val="35000"/>
                </a:spcAft>
                <a:defRPr/>
              </a:pPr>
              <a:r>
                <a:rPr lang="uk-UA" sz="1400" b="1" dirty="0">
                  <a:solidFill>
                    <a:srgbClr val="FFFF00"/>
                  </a:solidFill>
                  <a:latin typeface="Arial" pitchFamily="34" charset="0"/>
                  <a:cs typeface="Arial" pitchFamily="34" charset="0"/>
                </a:rPr>
                <a:t>1998 рік  </a:t>
              </a:r>
              <a:r>
                <a:rPr lang="uk-UA" sz="1400" b="1" dirty="0">
                  <a:solidFill>
                    <a:schemeClr val="bg1"/>
                  </a:solidFill>
                  <a:latin typeface="Arial" pitchFamily="34" charset="0"/>
                  <a:cs typeface="Arial" pitchFamily="34" charset="0"/>
                </a:rPr>
                <a:t>- Одеська  </a:t>
              </a:r>
              <a:r>
                <a:rPr lang="uk-UA" sz="1400" b="1" dirty="0" err="1">
                  <a:solidFill>
                    <a:schemeClr val="bg1"/>
                  </a:solidFill>
                  <a:latin typeface="Arial" pitchFamily="34" charset="0"/>
                  <a:cs typeface="Arial" pitchFamily="34" charset="0"/>
                </a:rPr>
                <a:t>ГГМЕ</a:t>
              </a:r>
              <a:r>
                <a:rPr lang="uk-UA" sz="1400" b="1" dirty="0">
                  <a:solidFill>
                    <a:schemeClr val="bg1"/>
                  </a:solidFill>
                  <a:latin typeface="Arial" pitchFamily="34" charset="0"/>
                  <a:cs typeface="Arial" pitchFamily="34" charset="0"/>
                </a:rPr>
                <a:t> увійшла до складу Одеського </a:t>
              </a:r>
              <a:r>
                <a:rPr lang="uk-UA" sz="1400" b="1" dirty="0" err="1">
                  <a:solidFill>
                    <a:schemeClr val="bg1"/>
                  </a:solidFill>
                  <a:latin typeface="Arial" pitchFamily="34" charset="0"/>
                  <a:cs typeface="Arial" pitchFamily="34" charset="0"/>
                </a:rPr>
                <a:t>облводгоспу</a:t>
              </a:r>
              <a:endParaRPr lang="ru-RU" sz="1400" dirty="0">
                <a:solidFill>
                  <a:schemeClr val="bg1"/>
                </a:solidFill>
              </a:endParaRPr>
            </a:p>
          </p:txBody>
        </p:sp>
      </p:grpSp>
      <p:grpSp>
        <p:nvGrpSpPr>
          <p:cNvPr id="31750" name="Группа 15"/>
          <p:cNvGrpSpPr>
            <a:grpSpLocks/>
          </p:cNvGrpSpPr>
          <p:nvPr/>
        </p:nvGrpSpPr>
        <p:grpSpPr bwMode="auto">
          <a:xfrm>
            <a:off x="2946400" y="3700463"/>
            <a:ext cx="2886075" cy="1198562"/>
            <a:chOff x="2668717" y="0"/>
            <a:chExt cx="3195769" cy="1335194"/>
          </a:xfrm>
        </p:grpSpPr>
        <p:sp>
          <p:nvSpPr>
            <p:cNvPr id="17" name="Блок-схема: альтернативный процесс 16"/>
            <p:cNvSpPr/>
            <p:nvPr/>
          </p:nvSpPr>
          <p:spPr>
            <a:xfrm>
              <a:off x="2668717" y="0"/>
              <a:ext cx="3195769" cy="1335194"/>
            </a:xfrm>
            <a:prstGeom prst="flowChartAlternateProcess">
              <a:avLst/>
            </a:prstGeom>
            <a:solidFill>
              <a:srgbClr val="0066FF"/>
            </a:solidFill>
            <a:ln w="12700"/>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Блок-схема: альтернативный процесс 4"/>
            <p:cNvSpPr txBox="1"/>
            <p:nvPr/>
          </p:nvSpPr>
          <p:spPr>
            <a:xfrm>
              <a:off x="2733758" y="65433"/>
              <a:ext cx="3065688" cy="1204328"/>
            </a:xfrm>
            <a:prstGeom prst="rect">
              <a:avLst/>
            </a:prstGeom>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fontAlgn="auto">
                <a:lnSpc>
                  <a:spcPct val="90000"/>
                </a:lnSpc>
                <a:spcAft>
                  <a:spcPct val="35000"/>
                </a:spcAft>
                <a:defRPr/>
              </a:pPr>
              <a:r>
                <a:rPr lang="uk-UA" sz="1400" b="1" dirty="0">
                  <a:solidFill>
                    <a:srgbClr val="FFFF00"/>
                  </a:solidFill>
                  <a:latin typeface="Arial" pitchFamily="34" charset="0"/>
                  <a:cs typeface="Arial" pitchFamily="34" charset="0"/>
                </a:rPr>
                <a:t>2012 рік  - </a:t>
              </a:r>
              <a:r>
                <a:rPr lang="uk-UA" sz="1400" b="1" dirty="0">
                  <a:solidFill>
                    <a:schemeClr val="bg1"/>
                  </a:solidFill>
                  <a:latin typeface="Arial" pitchFamily="34" charset="0"/>
                  <a:cs typeface="Arial" pitchFamily="34" charset="0"/>
                </a:rPr>
                <a:t>розширення функцій та зони діяльності Одеської  </a:t>
              </a:r>
              <a:r>
                <a:rPr lang="uk-UA" sz="1400" b="1" dirty="0" err="1">
                  <a:solidFill>
                    <a:schemeClr val="bg1"/>
                  </a:solidFill>
                  <a:latin typeface="Arial" pitchFamily="34" charset="0"/>
                  <a:cs typeface="Arial" pitchFamily="34" charset="0"/>
                </a:rPr>
                <a:t>ГГМЕ</a:t>
              </a:r>
              <a:endParaRPr lang="ru-RU" sz="1400" dirty="0">
                <a:solidFill>
                  <a:schemeClr val="bg1"/>
                </a:solidFill>
              </a:endParaRPr>
            </a:p>
          </p:txBody>
        </p:sp>
      </p:grpSp>
      <p:grpSp>
        <p:nvGrpSpPr>
          <p:cNvPr id="31751" name="Группа 18"/>
          <p:cNvGrpSpPr>
            <a:grpSpLocks/>
          </p:cNvGrpSpPr>
          <p:nvPr/>
        </p:nvGrpSpPr>
        <p:grpSpPr bwMode="auto">
          <a:xfrm>
            <a:off x="477838" y="5162550"/>
            <a:ext cx="2179637" cy="1152525"/>
            <a:chOff x="0" y="2074972"/>
            <a:chExt cx="2179717" cy="1153495"/>
          </a:xfrm>
        </p:grpSpPr>
        <p:sp>
          <p:nvSpPr>
            <p:cNvPr id="20" name="Блок-схема: альтернативный процесс 19"/>
            <p:cNvSpPr/>
            <p:nvPr/>
          </p:nvSpPr>
          <p:spPr>
            <a:xfrm>
              <a:off x="0" y="2074972"/>
              <a:ext cx="2179717" cy="1153495"/>
            </a:xfrm>
            <a:prstGeom prst="flowChartAlternateProcess">
              <a:avLst/>
            </a:prstGeom>
            <a:solidFill>
              <a:srgbClr val="0066FF"/>
            </a:solidFill>
            <a:ln w="12700"/>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Блок-схема: альтернативный процесс 4"/>
            <p:cNvSpPr txBox="1"/>
            <p:nvPr/>
          </p:nvSpPr>
          <p:spPr>
            <a:xfrm>
              <a:off x="55564" y="2130582"/>
              <a:ext cx="2068589" cy="1042276"/>
            </a:xfrm>
            <a:prstGeom prst="rect">
              <a:avLst/>
            </a:prstGeom>
          </p:spPr>
          <p:style>
            <a:lnRef idx="0">
              <a:scrgbClr r="0" g="0" b="0"/>
            </a:lnRef>
            <a:fillRef idx="0">
              <a:scrgbClr r="0" g="0" b="0"/>
            </a:fillRef>
            <a:effectRef idx="0">
              <a:scrgbClr r="0" g="0" b="0"/>
            </a:effectRef>
            <a:fontRef idx="minor">
              <a:schemeClr val="lt1"/>
            </a:fontRef>
          </p:style>
          <p:txBody>
            <a:bodyPr lIns="7620" tIns="7620" rIns="7620" bIns="7620" spcCol="1270" anchor="ctr"/>
            <a:lstStyle/>
            <a:p>
              <a:pPr algn="ctr" defTabSz="533400" fontAlgn="auto">
                <a:lnSpc>
                  <a:spcPct val="90000"/>
                </a:lnSpc>
                <a:spcAft>
                  <a:spcPct val="35000"/>
                </a:spcAft>
                <a:defRPr/>
              </a:pPr>
              <a:r>
                <a:rPr lang="uk-UA" sz="1200" b="1" dirty="0">
                  <a:solidFill>
                    <a:srgbClr val="FFFF00"/>
                  </a:solidFill>
                  <a:latin typeface="Arial" pitchFamily="34" charset="0"/>
                  <a:cs typeface="Arial" pitchFamily="34" charset="0"/>
                </a:rPr>
                <a:t>Зона діяльності:</a:t>
              </a:r>
            </a:p>
            <a:p>
              <a:pPr algn="ctr" defTabSz="533400" fontAlgn="auto">
                <a:lnSpc>
                  <a:spcPct val="90000"/>
                </a:lnSpc>
                <a:spcAft>
                  <a:spcPct val="35000"/>
                </a:spcAft>
                <a:defRPr/>
              </a:pPr>
              <a:r>
                <a:rPr lang="uk-UA" sz="1200" b="1" dirty="0">
                  <a:latin typeface="Arial" pitchFamily="34" charset="0"/>
                  <a:cs typeface="Arial" pitchFamily="34" charset="0"/>
                </a:rPr>
                <a:t>Одеська область</a:t>
              </a:r>
              <a:endParaRPr lang="ru-RU" sz="1200" dirty="0"/>
            </a:p>
          </p:txBody>
        </p:sp>
      </p:grpSp>
      <p:grpSp>
        <p:nvGrpSpPr>
          <p:cNvPr id="31752" name="Группа 21"/>
          <p:cNvGrpSpPr>
            <a:grpSpLocks/>
          </p:cNvGrpSpPr>
          <p:nvPr/>
        </p:nvGrpSpPr>
        <p:grpSpPr bwMode="auto">
          <a:xfrm>
            <a:off x="2730500" y="5114925"/>
            <a:ext cx="3467100" cy="1485900"/>
            <a:chOff x="953066" y="2016181"/>
            <a:chExt cx="3468372" cy="1486529"/>
          </a:xfrm>
        </p:grpSpPr>
        <p:sp>
          <p:nvSpPr>
            <p:cNvPr id="23" name="Блок-схема: альтернативный процесс 22"/>
            <p:cNvSpPr/>
            <p:nvPr/>
          </p:nvSpPr>
          <p:spPr>
            <a:xfrm>
              <a:off x="953066" y="2016181"/>
              <a:ext cx="3468372" cy="1486529"/>
            </a:xfrm>
            <a:prstGeom prst="flowChartAlternateProcess">
              <a:avLst/>
            </a:prstGeom>
            <a:solidFill>
              <a:srgbClr val="0066FF"/>
            </a:solidFill>
            <a:ln w="12700"/>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Блок-схема: альтернативный процесс 4"/>
            <p:cNvSpPr txBox="1"/>
            <p:nvPr/>
          </p:nvSpPr>
          <p:spPr>
            <a:xfrm>
              <a:off x="1026118" y="2016181"/>
              <a:ext cx="3322268" cy="1342006"/>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auto">
                <a:lnSpc>
                  <a:spcPct val="90000"/>
                </a:lnSpc>
                <a:spcAft>
                  <a:spcPct val="35000"/>
                </a:spcAft>
                <a:defRPr/>
              </a:pPr>
              <a:endParaRPr lang="uk-UA" b="1" dirty="0">
                <a:solidFill>
                  <a:srgbClr val="FFFF00"/>
                </a:solidFill>
                <a:latin typeface="Arial" pitchFamily="34" charset="0"/>
                <a:cs typeface="Arial" pitchFamily="34" charset="0"/>
              </a:endParaRPr>
            </a:p>
            <a:p>
              <a:pPr algn="ctr" defTabSz="800100" fontAlgn="auto">
                <a:lnSpc>
                  <a:spcPct val="90000"/>
                </a:lnSpc>
                <a:spcAft>
                  <a:spcPct val="35000"/>
                </a:spcAft>
                <a:defRPr/>
              </a:pPr>
              <a:r>
                <a:rPr lang="uk-UA" sz="1200" b="1" dirty="0">
                  <a:solidFill>
                    <a:srgbClr val="FFFF00"/>
                  </a:solidFill>
                  <a:latin typeface="Arial" pitchFamily="34" charset="0"/>
                  <a:cs typeface="Arial" pitchFamily="34" charset="0"/>
                </a:rPr>
                <a:t>Основні завдання:</a:t>
              </a:r>
            </a:p>
            <a:p>
              <a:pPr indent="457200" defTabSz="800100" fontAlgn="auto">
                <a:lnSpc>
                  <a:spcPct val="90000"/>
                </a:lnSpc>
                <a:spcAft>
                  <a:spcPct val="35000"/>
                </a:spcAft>
                <a:defRPr/>
              </a:pPr>
              <a:r>
                <a:rPr lang="uk-UA" sz="1200" b="1" dirty="0">
                  <a:latin typeface="Arial" pitchFamily="34" charset="0"/>
                  <a:cs typeface="Arial" pitchFamily="34" charset="0"/>
                </a:rPr>
                <a:t>- моніторинг зрошуваних земель;</a:t>
              </a:r>
            </a:p>
            <a:p>
              <a:pPr indent="457200" defTabSz="800100" fontAlgn="auto">
                <a:lnSpc>
                  <a:spcPct val="90000"/>
                </a:lnSpc>
                <a:spcAft>
                  <a:spcPct val="35000"/>
                </a:spcAft>
                <a:defRPr/>
              </a:pPr>
              <a:r>
                <a:rPr lang="uk-UA" sz="1200" b="1" dirty="0">
                  <a:latin typeface="Arial" pitchFamily="34" charset="0"/>
                  <a:cs typeface="Arial" pitchFamily="34" charset="0"/>
                </a:rPr>
                <a:t>- моніторинг поверхневих вод;</a:t>
              </a:r>
            </a:p>
            <a:p>
              <a:pPr indent="457200" defTabSz="800100" fontAlgn="auto">
                <a:lnSpc>
                  <a:spcPct val="90000"/>
                </a:lnSpc>
                <a:spcAft>
                  <a:spcPct val="35000"/>
                </a:spcAft>
                <a:defRPr/>
              </a:pPr>
              <a:r>
                <a:rPr lang="uk-UA" sz="1200" b="1" dirty="0">
                  <a:latin typeface="Arial" pitchFamily="34" charset="0"/>
                  <a:cs typeface="Arial" pitchFamily="34" charset="0"/>
                </a:rPr>
                <a:t>- управління водними ресурсами</a:t>
              </a:r>
            </a:p>
            <a:p>
              <a:pPr indent="457200" defTabSz="800100" fontAlgn="auto">
                <a:lnSpc>
                  <a:spcPct val="90000"/>
                </a:lnSpc>
                <a:spcAft>
                  <a:spcPct val="35000"/>
                </a:spcAft>
                <a:defRPr/>
              </a:pPr>
              <a:r>
                <a:rPr lang="uk-UA" sz="1200" b="1" dirty="0">
                  <a:latin typeface="Arial" pitchFamily="34" charset="0"/>
                  <a:cs typeface="Arial" pitchFamily="34" charset="0"/>
                </a:rPr>
                <a:t>   на території 15 районів</a:t>
              </a:r>
            </a:p>
            <a:p>
              <a:pPr algn="ctr" defTabSz="800100" fontAlgn="auto">
                <a:lnSpc>
                  <a:spcPct val="90000"/>
                </a:lnSpc>
                <a:spcAft>
                  <a:spcPct val="35000"/>
                </a:spcAft>
                <a:defRPr/>
              </a:pPr>
              <a:endParaRPr lang="ru-RU" dirty="0"/>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Копия IMG_0797"/>
          <p:cNvPicPr>
            <a:picLocks noChangeAspect="1" noChangeArrowheads="1"/>
          </p:cNvPicPr>
          <p:nvPr/>
        </p:nvPicPr>
        <p:blipFill>
          <a:blip r:embed="rId2"/>
          <a:srcRect l="3822" t="26003" r="61691" b="37015"/>
          <a:stretch>
            <a:fillRect/>
          </a:stretch>
        </p:blipFill>
        <p:spPr bwMode="auto">
          <a:xfrm>
            <a:off x="4500563" y="765175"/>
            <a:ext cx="2449512" cy="1995488"/>
          </a:xfrm>
          <a:prstGeom prst="rect">
            <a:avLst/>
          </a:prstGeom>
          <a:noFill/>
          <a:ln w="9525">
            <a:noFill/>
            <a:miter lim="800000"/>
            <a:headEnd/>
            <a:tailEnd/>
          </a:ln>
        </p:spPr>
      </p:pic>
      <p:sp>
        <p:nvSpPr>
          <p:cNvPr id="484355" name="Rectangle 3"/>
          <p:cNvSpPr>
            <a:spLocks noChangeArrowheads="1"/>
          </p:cNvSpPr>
          <p:nvPr/>
        </p:nvSpPr>
        <p:spPr bwMode="auto">
          <a:xfrm>
            <a:off x="6946900" y="1125538"/>
            <a:ext cx="2197100" cy="971550"/>
          </a:xfrm>
          <a:prstGeom prst="rect">
            <a:avLst/>
          </a:prstGeom>
          <a:noFill/>
          <a:ln w="9525">
            <a:noFill/>
            <a:miter lim="800000"/>
            <a:headEnd/>
            <a:tailEnd/>
          </a:ln>
          <a:effectLst/>
        </p:spPr>
        <p:txBody>
          <a:bodyPr lIns="95243" tIns="47621" rIns="95243" bIns="47621">
            <a:spAutoFit/>
          </a:bodyPr>
          <a:lstStyle/>
          <a:p>
            <a:pPr algn="ctr" defTabSz="953897" fontAlgn="auto">
              <a:lnSpc>
                <a:spcPct val="80000"/>
              </a:lnSpc>
              <a:spcBef>
                <a:spcPct val="20000"/>
              </a:spcBef>
              <a:spcAft>
                <a:spcPts val="0"/>
              </a:spcAft>
              <a:defRPr/>
            </a:pPr>
            <a:r>
              <a:rPr lang="uk-UA" sz="1200" b="1" dirty="0" err="1">
                <a:solidFill>
                  <a:srgbClr val="002060"/>
                </a:solidFill>
                <a:effectLst>
                  <a:outerShdw blurRad="38100" dist="38100" dir="2700000" algn="tl">
                    <a:srgbClr val="000000">
                      <a:alpha val="43137"/>
                    </a:srgbClr>
                  </a:outerShdw>
                </a:effectLst>
                <a:latin typeface="+mn-lt"/>
                <a:cs typeface="Arial" pitchFamily="34" charset="0"/>
              </a:rPr>
              <a:t>Кожушко</a:t>
            </a:r>
            <a:endParaRPr lang="uk-UA" sz="1200" b="1" dirty="0">
              <a:solidFill>
                <a:srgbClr val="002060"/>
              </a:solidFill>
              <a:effectLst>
                <a:outerShdw blurRad="38100" dist="38100" dir="2700000" algn="tl">
                  <a:srgbClr val="000000">
                    <a:alpha val="43137"/>
                  </a:srgbClr>
                </a:outerShdw>
              </a:effectLst>
              <a:latin typeface="+mn-lt"/>
              <a:cs typeface="Arial" pitchFamily="34" charset="0"/>
            </a:endParaRPr>
          </a:p>
          <a:p>
            <a:pPr algn="ctr" defTabSz="953897" fontAlgn="auto">
              <a:lnSpc>
                <a:spcPct val="80000"/>
              </a:lnSpc>
              <a:spcBef>
                <a:spcPct val="20000"/>
              </a:spcBef>
              <a:spcAft>
                <a:spcPts val="0"/>
              </a:spcAft>
              <a:defRPr/>
            </a:pPr>
            <a:r>
              <a:rPr lang="uk-UA" sz="1200" b="1" dirty="0">
                <a:solidFill>
                  <a:srgbClr val="002060"/>
                </a:solidFill>
                <a:effectLst>
                  <a:outerShdw blurRad="38100" dist="38100" dir="2700000" algn="tl">
                    <a:srgbClr val="000000">
                      <a:alpha val="43137"/>
                    </a:srgbClr>
                  </a:outerShdw>
                </a:effectLst>
                <a:latin typeface="+mn-lt"/>
                <a:cs typeface="Arial" pitchFamily="34" charset="0"/>
              </a:rPr>
              <a:t> Анатолій Іванович </a:t>
            </a:r>
            <a:r>
              <a:rPr lang="uk-UA" sz="1200" b="1" dirty="0">
                <a:solidFill>
                  <a:srgbClr val="002060"/>
                </a:solidFill>
                <a:latin typeface="+mn-lt"/>
                <a:cs typeface="Arial" pitchFamily="34" charset="0"/>
              </a:rPr>
              <a:t>– </a:t>
            </a:r>
          </a:p>
          <a:p>
            <a:pPr algn="ctr" defTabSz="953897" fontAlgn="auto">
              <a:lnSpc>
                <a:spcPct val="80000"/>
              </a:lnSpc>
              <a:spcBef>
                <a:spcPct val="20000"/>
              </a:spcBef>
              <a:spcAft>
                <a:spcPts val="0"/>
              </a:spcAft>
              <a:defRPr/>
            </a:pPr>
            <a:r>
              <a:rPr lang="uk-UA" sz="1200" b="1" dirty="0">
                <a:solidFill>
                  <a:srgbClr val="002060"/>
                </a:solidFill>
                <a:latin typeface="+mn-lt"/>
                <a:cs typeface="Arial" pitchFamily="34" charset="0"/>
              </a:rPr>
              <a:t>Начальник</a:t>
            </a:r>
          </a:p>
          <a:p>
            <a:pPr algn="ctr" defTabSz="953897" fontAlgn="auto">
              <a:lnSpc>
                <a:spcPct val="80000"/>
              </a:lnSpc>
              <a:spcBef>
                <a:spcPct val="20000"/>
              </a:spcBef>
              <a:spcAft>
                <a:spcPts val="0"/>
              </a:spcAft>
              <a:defRPr/>
            </a:pPr>
            <a:r>
              <a:rPr lang="uk-UA" sz="1200" b="1" dirty="0">
                <a:solidFill>
                  <a:srgbClr val="002060"/>
                </a:solidFill>
                <a:latin typeface="+mn-lt"/>
                <a:cs typeface="Arial" pitchFamily="34" charset="0"/>
              </a:rPr>
              <a:t>Одеської ГГМЕ</a:t>
            </a:r>
          </a:p>
          <a:p>
            <a:pPr algn="ctr" defTabSz="953897" fontAlgn="auto">
              <a:lnSpc>
                <a:spcPct val="80000"/>
              </a:lnSpc>
              <a:spcBef>
                <a:spcPct val="20000"/>
              </a:spcBef>
              <a:spcAft>
                <a:spcPts val="0"/>
              </a:spcAft>
              <a:defRPr/>
            </a:pPr>
            <a:r>
              <a:rPr lang="uk-UA" sz="1200" b="1" dirty="0">
                <a:solidFill>
                  <a:srgbClr val="002060"/>
                </a:solidFill>
                <a:latin typeface="+mn-lt"/>
                <a:cs typeface="Arial" pitchFamily="34" charset="0"/>
              </a:rPr>
              <a:t>(1994-2017 рр.)</a:t>
            </a:r>
            <a:endParaRPr lang="ru-RU" sz="1200" b="1" i="1" dirty="0">
              <a:solidFill>
                <a:srgbClr val="002060"/>
              </a:solidFill>
              <a:effectLst>
                <a:outerShdw blurRad="38100" dist="38100" dir="2700000" algn="tl">
                  <a:srgbClr val="000000"/>
                </a:outerShdw>
              </a:effectLst>
              <a:latin typeface="Times New Roman" pitchFamily="18" charset="0"/>
              <a:cs typeface="Times New Roman" pitchFamily="18" charset="0"/>
            </a:endParaRPr>
          </a:p>
        </p:txBody>
      </p:sp>
      <p:sp>
        <p:nvSpPr>
          <p:cNvPr id="484357" name="Rectangle 5"/>
          <p:cNvSpPr>
            <a:spLocks noChangeArrowheads="1"/>
          </p:cNvSpPr>
          <p:nvPr/>
        </p:nvSpPr>
        <p:spPr bwMode="auto">
          <a:xfrm>
            <a:off x="468313" y="260350"/>
            <a:ext cx="8496300" cy="441325"/>
          </a:xfrm>
          <a:prstGeom prst="rect">
            <a:avLst/>
          </a:prstGeom>
          <a:noFill/>
          <a:ln w="9525">
            <a:noFill/>
            <a:miter lim="800000"/>
            <a:headEnd/>
            <a:tailEnd/>
          </a:ln>
          <a:effectLst/>
        </p:spPr>
        <p:txBody>
          <a:bodyPr lIns="95243" tIns="47621" rIns="95243" bIns="47621">
            <a:spAutoFit/>
          </a:bodyPr>
          <a:lstStyle/>
          <a:p>
            <a:pPr algn="ctr" defTabSz="953897" fontAlgn="auto">
              <a:lnSpc>
                <a:spcPct val="80000"/>
              </a:lnSpc>
              <a:spcBef>
                <a:spcPct val="20000"/>
              </a:spcBef>
              <a:spcAft>
                <a:spcPts val="0"/>
              </a:spcAft>
              <a:defRPr/>
            </a:pPr>
            <a:r>
              <a:rPr lang="uk-UA" sz="2799" b="1" dirty="0">
                <a:latin typeface="+mn-lt"/>
                <a:cs typeface="Arial" pitchFamily="34" charset="0"/>
              </a:rPr>
              <a:t>Керівники:</a:t>
            </a:r>
            <a:endParaRPr lang="ru-RU" sz="2799" b="1" dirty="0">
              <a:latin typeface="+mn-lt"/>
              <a:cs typeface="Arial" pitchFamily="34" charset="0"/>
            </a:endParaRPr>
          </a:p>
        </p:txBody>
      </p:sp>
      <p:sp>
        <p:nvSpPr>
          <p:cNvPr id="9" name="Rectangle 3"/>
          <p:cNvSpPr>
            <a:spLocks noChangeArrowheads="1"/>
          </p:cNvSpPr>
          <p:nvPr/>
        </p:nvSpPr>
        <p:spPr bwMode="auto">
          <a:xfrm>
            <a:off x="2195513" y="1196975"/>
            <a:ext cx="2527300" cy="971550"/>
          </a:xfrm>
          <a:prstGeom prst="rect">
            <a:avLst/>
          </a:prstGeom>
          <a:noFill/>
          <a:ln w="50800">
            <a:noFill/>
            <a:miter lim="800000"/>
            <a:headEnd/>
            <a:tailEnd/>
          </a:ln>
          <a:effectLst/>
        </p:spPr>
        <p:txBody>
          <a:bodyPr lIns="95243" tIns="47621" rIns="95243" bIns="47621">
            <a:spAutoFit/>
          </a:bodyPr>
          <a:lstStyle/>
          <a:p>
            <a:pPr algn="ctr" defTabSz="953897" fontAlgn="auto">
              <a:lnSpc>
                <a:spcPct val="80000"/>
              </a:lnSpc>
              <a:spcBef>
                <a:spcPct val="20000"/>
              </a:spcBef>
              <a:spcAft>
                <a:spcPts val="0"/>
              </a:spcAft>
              <a:defRPr/>
            </a:pPr>
            <a:r>
              <a:rPr lang="uk-UA" sz="1200" b="1" dirty="0" err="1">
                <a:solidFill>
                  <a:srgbClr val="002060"/>
                </a:solidFill>
                <a:effectLst>
                  <a:outerShdw blurRad="38100" dist="38100" dir="2700000" algn="tl">
                    <a:srgbClr val="000000">
                      <a:alpha val="43137"/>
                    </a:srgbClr>
                  </a:outerShdw>
                </a:effectLst>
                <a:latin typeface="+mn-lt"/>
                <a:cs typeface="Arial" pitchFamily="34" charset="0"/>
              </a:rPr>
              <a:t>Баєр</a:t>
            </a:r>
            <a:endParaRPr lang="uk-UA" sz="1200" b="1" dirty="0">
              <a:solidFill>
                <a:srgbClr val="002060"/>
              </a:solidFill>
              <a:effectLst>
                <a:outerShdw blurRad="38100" dist="38100" dir="2700000" algn="tl">
                  <a:srgbClr val="000000">
                    <a:alpha val="43137"/>
                  </a:srgbClr>
                </a:outerShdw>
              </a:effectLst>
              <a:latin typeface="+mn-lt"/>
              <a:cs typeface="Arial" pitchFamily="34" charset="0"/>
            </a:endParaRPr>
          </a:p>
          <a:p>
            <a:pPr algn="ctr" defTabSz="953897" fontAlgn="auto">
              <a:lnSpc>
                <a:spcPct val="80000"/>
              </a:lnSpc>
              <a:spcBef>
                <a:spcPct val="20000"/>
              </a:spcBef>
              <a:spcAft>
                <a:spcPts val="0"/>
              </a:spcAft>
              <a:defRPr/>
            </a:pPr>
            <a:r>
              <a:rPr lang="uk-UA" sz="1200" b="1" dirty="0">
                <a:solidFill>
                  <a:srgbClr val="002060"/>
                </a:solidFill>
                <a:effectLst>
                  <a:outerShdw blurRad="38100" dist="38100" dir="2700000" algn="tl">
                    <a:srgbClr val="000000">
                      <a:alpha val="43137"/>
                    </a:srgbClr>
                  </a:outerShdw>
                </a:effectLst>
                <a:latin typeface="+mn-lt"/>
                <a:cs typeface="Arial" pitchFamily="34" charset="0"/>
              </a:rPr>
              <a:t>Роберт Олександрович </a:t>
            </a:r>
            <a:r>
              <a:rPr lang="uk-UA" sz="1200" b="1" dirty="0">
                <a:solidFill>
                  <a:srgbClr val="002060"/>
                </a:solidFill>
                <a:latin typeface="+mn-lt"/>
                <a:cs typeface="Arial" pitchFamily="34" charset="0"/>
              </a:rPr>
              <a:t>–</a:t>
            </a:r>
          </a:p>
          <a:p>
            <a:pPr algn="ctr" defTabSz="953897" fontAlgn="auto">
              <a:lnSpc>
                <a:spcPct val="80000"/>
              </a:lnSpc>
              <a:spcBef>
                <a:spcPct val="20000"/>
              </a:spcBef>
              <a:spcAft>
                <a:spcPts val="0"/>
              </a:spcAft>
              <a:defRPr/>
            </a:pPr>
            <a:r>
              <a:rPr lang="uk-UA" sz="1200" b="1" dirty="0">
                <a:solidFill>
                  <a:srgbClr val="002060"/>
                </a:solidFill>
                <a:latin typeface="+mn-lt"/>
                <a:cs typeface="Arial" pitchFamily="34" charset="0"/>
              </a:rPr>
              <a:t>начальник</a:t>
            </a:r>
          </a:p>
          <a:p>
            <a:pPr algn="ctr" defTabSz="953897" fontAlgn="auto">
              <a:lnSpc>
                <a:spcPct val="80000"/>
              </a:lnSpc>
              <a:spcBef>
                <a:spcPct val="20000"/>
              </a:spcBef>
              <a:spcAft>
                <a:spcPts val="0"/>
              </a:spcAft>
              <a:defRPr/>
            </a:pPr>
            <a:r>
              <a:rPr lang="uk-UA" sz="1200" b="1" dirty="0">
                <a:solidFill>
                  <a:srgbClr val="002060"/>
                </a:solidFill>
                <a:latin typeface="+mn-lt"/>
                <a:cs typeface="Arial" pitchFamily="34" charset="0"/>
              </a:rPr>
              <a:t>Одеської ГГМЕ</a:t>
            </a:r>
          </a:p>
          <a:p>
            <a:pPr algn="ctr" defTabSz="953897" fontAlgn="auto">
              <a:lnSpc>
                <a:spcPct val="80000"/>
              </a:lnSpc>
              <a:spcBef>
                <a:spcPct val="20000"/>
              </a:spcBef>
              <a:spcAft>
                <a:spcPts val="0"/>
              </a:spcAft>
              <a:defRPr/>
            </a:pPr>
            <a:r>
              <a:rPr lang="uk-UA" sz="1200" b="1" dirty="0">
                <a:solidFill>
                  <a:srgbClr val="002060"/>
                </a:solidFill>
                <a:latin typeface="+mn-lt"/>
                <a:cs typeface="Arial" pitchFamily="34" charset="0"/>
              </a:rPr>
              <a:t>(1967-1994 рр.)</a:t>
            </a:r>
            <a:endParaRPr lang="ru-RU" sz="1200" b="1" i="1" dirty="0">
              <a:solidFill>
                <a:srgbClr val="002060"/>
              </a:solidFill>
              <a:effectLst>
                <a:outerShdw blurRad="38100" dist="38100" dir="2700000" algn="tl">
                  <a:srgbClr val="000000"/>
                </a:outerShdw>
              </a:effectLst>
              <a:latin typeface="Times New Roman" pitchFamily="18" charset="0"/>
              <a:cs typeface="Times New Roman" pitchFamily="18" charset="0"/>
            </a:endParaRPr>
          </a:p>
        </p:txBody>
      </p:sp>
      <p:pic>
        <p:nvPicPr>
          <p:cNvPr id="32773" name="Picture 2"/>
          <p:cNvPicPr>
            <a:picLocks noChangeAspect="1" noChangeArrowheads="1"/>
          </p:cNvPicPr>
          <p:nvPr/>
        </p:nvPicPr>
        <p:blipFill>
          <a:blip r:embed="rId3"/>
          <a:srcRect/>
          <a:stretch>
            <a:fillRect/>
          </a:stretch>
        </p:blipFill>
        <p:spPr bwMode="auto">
          <a:xfrm>
            <a:off x="250825" y="692150"/>
            <a:ext cx="2006600" cy="2376488"/>
          </a:xfrm>
          <a:prstGeom prst="rect">
            <a:avLst/>
          </a:prstGeom>
          <a:noFill/>
          <a:ln w="127000">
            <a:noFill/>
            <a:miter lim="800000"/>
            <a:headEnd/>
            <a:tailEnd/>
          </a:ln>
        </p:spPr>
      </p:pic>
      <p:sp>
        <p:nvSpPr>
          <p:cNvPr id="7" name="Rectangle 3"/>
          <p:cNvSpPr>
            <a:spLocks noChangeArrowheads="1"/>
          </p:cNvSpPr>
          <p:nvPr/>
        </p:nvSpPr>
        <p:spPr bwMode="auto">
          <a:xfrm>
            <a:off x="2263775" y="3998913"/>
            <a:ext cx="2487613" cy="1425575"/>
          </a:xfrm>
          <a:prstGeom prst="rect">
            <a:avLst/>
          </a:prstGeom>
          <a:noFill/>
          <a:ln w="9525">
            <a:noFill/>
            <a:miter lim="800000"/>
            <a:headEnd/>
            <a:tailEnd/>
          </a:ln>
          <a:effectLst/>
        </p:spPr>
        <p:txBody>
          <a:bodyPr lIns="95260" tIns="47629" rIns="95260" bIns="47629">
            <a:spAutoFit/>
          </a:bodyPr>
          <a:lstStyle/>
          <a:p>
            <a:pPr algn="ctr" defTabSz="954088" fontAlgn="auto">
              <a:spcBef>
                <a:spcPct val="20000"/>
              </a:spcBef>
              <a:spcAft>
                <a:spcPts val="0"/>
              </a:spcAft>
              <a:defRPr/>
            </a:pPr>
            <a:r>
              <a:rPr lang="uk-UA" sz="1200" b="1" dirty="0" err="1">
                <a:solidFill>
                  <a:srgbClr val="002060"/>
                </a:solidFill>
                <a:effectLst>
                  <a:outerShdw blurRad="38100" dist="38100" dir="2700000" algn="tl">
                    <a:srgbClr val="000000"/>
                  </a:outerShdw>
                </a:effectLst>
                <a:latin typeface="+mn-lt"/>
                <a:cs typeface="Arial" pitchFamily="34" charset="0"/>
              </a:rPr>
              <a:t>Кугут</a:t>
            </a:r>
            <a:r>
              <a:rPr lang="uk-UA" sz="1200" b="1" dirty="0">
                <a:solidFill>
                  <a:srgbClr val="002060"/>
                </a:solidFill>
                <a:effectLst>
                  <a:outerShdw blurRad="38100" dist="38100" dir="2700000" algn="tl">
                    <a:srgbClr val="000000"/>
                  </a:outerShdw>
                </a:effectLst>
                <a:latin typeface="+mn-lt"/>
                <a:cs typeface="Arial" pitchFamily="34" charset="0"/>
              </a:rPr>
              <a:t> Антоніна Андріївна -  </a:t>
            </a:r>
            <a:r>
              <a:rPr lang="uk-UA" sz="1200" b="1" dirty="0">
                <a:solidFill>
                  <a:srgbClr val="002060"/>
                </a:solidFill>
                <a:latin typeface="+mn-lt"/>
                <a:cs typeface="Arial" pitchFamily="34" charset="0"/>
              </a:rPr>
              <a:t>начальник</a:t>
            </a:r>
            <a:br>
              <a:rPr lang="uk-UA" sz="1200" b="1" dirty="0">
                <a:solidFill>
                  <a:srgbClr val="002060"/>
                </a:solidFill>
                <a:latin typeface="+mn-lt"/>
                <a:cs typeface="Arial" pitchFamily="34" charset="0"/>
              </a:rPr>
            </a:br>
            <a:r>
              <a:rPr lang="uk-UA" sz="1200" b="1" dirty="0">
                <a:solidFill>
                  <a:srgbClr val="002060"/>
                </a:solidFill>
                <a:latin typeface="+mn-lt"/>
                <a:cs typeface="Arial" pitchFamily="34" charset="0"/>
              </a:rPr>
              <a:t>Одеської ГГМЕ</a:t>
            </a:r>
            <a:br>
              <a:rPr lang="uk-UA" sz="1200" b="1" dirty="0">
                <a:solidFill>
                  <a:srgbClr val="002060"/>
                </a:solidFill>
                <a:latin typeface="+mn-lt"/>
                <a:cs typeface="Arial" pitchFamily="34" charset="0"/>
              </a:rPr>
            </a:br>
            <a:r>
              <a:rPr lang="uk-UA" sz="1200" b="1" dirty="0">
                <a:solidFill>
                  <a:srgbClr val="002060"/>
                </a:solidFill>
                <a:latin typeface="+mn-lt"/>
                <a:cs typeface="Arial" pitchFamily="34" charset="0"/>
              </a:rPr>
              <a:t>(2017-2018 рр.);</a:t>
            </a:r>
          </a:p>
          <a:p>
            <a:pPr algn="ctr" defTabSz="954088" fontAlgn="auto">
              <a:spcBef>
                <a:spcPct val="20000"/>
              </a:spcBef>
              <a:spcAft>
                <a:spcPts val="0"/>
              </a:spcAft>
              <a:defRPr/>
            </a:pPr>
            <a:r>
              <a:rPr lang="uk-UA" sz="1200" b="1" dirty="0">
                <a:solidFill>
                  <a:srgbClr val="002060"/>
                </a:solidFill>
                <a:latin typeface="+mn-lt"/>
                <a:cs typeface="Arial" pitchFamily="34" charset="0"/>
              </a:rPr>
              <a:t>начальник</a:t>
            </a:r>
            <a:br>
              <a:rPr lang="uk-UA" sz="1200" b="1" dirty="0">
                <a:solidFill>
                  <a:srgbClr val="002060"/>
                </a:solidFill>
                <a:latin typeface="+mn-lt"/>
                <a:cs typeface="Arial" pitchFamily="34" charset="0"/>
              </a:rPr>
            </a:br>
            <a:r>
              <a:rPr lang="uk-UA" sz="1200" b="1" dirty="0">
                <a:solidFill>
                  <a:srgbClr val="002060"/>
                </a:solidFill>
                <a:latin typeface="+mn-lt"/>
                <a:cs typeface="Arial" pitchFamily="34" charset="0"/>
              </a:rPr>
              <a:t>ВП “Причорноморський ЦВРҐ” (2018-2023 рр.)</a:t>
            </a:r>
            <a:endParaRPr lang="ru-RU" sz="1200" b="1" i="1" dirty="0">
              <a:solidFill>
                <a:srgbClr val="002060"/>
              </a:solidFill>
              <a:effectLst>
                <a:outerShdw blurRad="38100" dist="38100" dir="2700000" algn="tl">
                  <a:srgbClr val="000000"/>
                </a:outerShdw>
              </a:effectLst>
              <a:latin typeface="Times New Roman" pitchFamily="18" charset="0"/>
              <a:cs typeface="Times New Roman" pitchFamily="18" charset="0"/>
            </a:endParaRPr>
          </a:p>
        </p:txBody>
      </p:sp>
      <p:pic>
        <p:nvPicPr>
          <p:cNvPr id="32775" name="Picture 6" descr="IMG_0798"/>
          <p:cNvPicPr>
            <a:picLocks noChangeAspect="1" noChangeArrowheads="1"/>
          </p:cNvPicPr>
          <p:nvPr/>
        </p:nvPicPr>
        <p:blipFill>
          <a:blip r:embed="rId4"/>
          <a:srcRect l="37169" t="7104" r="12843" b="34586"/>
          <a:stretch>
            <a:fillRect/>
          </a:stretch>
        </p:blipFill>
        <p:spPr bwMode="auto">
          <a:xfrm>
            <a:off x="179388" y="3933825"/>
            <a:ext cx="2281237" cy="1995488"/>
          </a:xfrm>
          <a:prstGeom prst="rect">
            <a:avLst/>
          </a:prstGeom>
          <a:noFill/>
          <a:ln w="9525">
            <a:noFill/>
            <a:miter lim="800000"/>
            <a:headEnd/>
            <a:tailEnd/>
          </a:ln>
        </p:spPr>
      </p:pic>
      <p:sp>
        <p:nvSpPr>
          <p:cNvPr id="10" name="Rectangle 3"/>
          <p:cNvSpPr>
            <a:spLocks noChangeArrowheads="1"/>
          </p:cNvSpPr>
          <p:nvPr/>
        </p:nvSpPr>
        <p:spPr bwMode="auto">
          <a:xfrm>
            <a:off x="6799263" y="3998913"/>
            <a:ext cx="2376487" cy="1271587"/>
          </a:xfrm>
          <a:prstGeom prst="rect">
            <a:avLst/>
          </a:prstGeom>
          <a:noFill/>
          <a:ln w="9525">
            <a:noFill/>
            <a:miter lim="800000"/>
            <a:headEnd/>
            <a:tailEnd/>
          </a:ln>
          <a:effectLst/>
        </p:spPr>
        <p:txBody>
          <a:bodyPr lIns="95260" tIns="47629" rIns="95260" bIns="47629">
            <a:spAutoFit/>
          </a:bodyPr>
          <a:lstStyle/>
          <a:p>
            <a:pPr algn="ctr" defTabSz="954088" fontAlgn="auto">
              <a:spcBef>
                <a:spcPct val="20000"/>
              </a:spcBef>
              <a:spcAft>
                <a:spcPts val="0"/>
              </a:spcAft>
              <a:defRPr/>
            </a:pPr>
            <a:r>
              <a:rPr lang="uk-UA" sz="1200" b="1" dirty="0">
                <a:solidFill>
                  <a:srgbClr val="002060"/>
                </a:solidFill>
                <a:effectLst>
                  <a:outerShdw blurRad="38100" dist="38100" dir="2700000" algn="tl">
                    <a:srgbClr val="000000"/>
                  </a:outerShdw>
                </a:effectLst>
                <a:latin typeface="+mn-lt"/>
                <a:cs typeface="Arial" pitchFamily="34" charset="0"/>
              </a:rPr>
              <a:t>Гриб Олег Миколайович -</a:t>
            </a:r>
            <a:endParaRPr lang="uk-UA" sz="1200" b="1" dirty="0">
              <a:solidFill>
                <a:srgbClr val="002060"/>
              </a:solidFill>
              <a:latin typeface="+mn-lt"/>
              <a:cs typeface="Arial" pitchFamily="34" charset="0"/>
            </a:endParaRPr>
          </a:p>
          <a:p>
            <a:pPr algn="ctr" defTabSz="954088" fontAlgn="auto">
              <a:spcBef>
                <a:spcPct val="20000"/>
              </a:spcBef>
              <a:spcAft>
                <a:spcPts val="0"/>
              </a:spcAft>
              <a:defRPr/>
            </a:pPr>
            <a:r>
              <a:rPr lang="uk-UA" sz="1200" b="1" dirty="0">
                <a:solidFill>
                  <a:srgbClr val="002060"/>
                </a:solidFill>
                <a:latin typeface="+mn-lt"/>
                <a:cs typeface="Arial" pitchFamily="34" charset="0"/>
              </a:rPr>
              <a:t>начальник</a:t>
            </a:r>
            <a:br>
              <a:rPr lang="uk-UA" sz="1200" b="1" dirty="0">
                <a:solidFill>
                  <a:srgbClr val="002060"/>
                </a:solidFill>
                <a:latin typeface="+mn-lt"/>
                <a:cs typeface="Arial" pitchFamily="34" charset="0"/>
              </a:rPr>
            </a:br>
            <a:r>
              <a:rPr lang="uk-UA" sz="1200" b="1" dirty="0">
                <a:solidFill>
                  <a:srgbClr val="002060"/>
                </a:solidFill>
                <a:latin typeface="+mn-lt"/>
                <a:cs typeface="Arial" pitchFamily="34" charset="0"/>
              </a:rPr>
              <a:t>ВП “Причорноморський ЦВРҐ”</a:t>
            </a:r>
            <a:br>
              <a:rPr lang="uk-UA" sz="1200" b="1" dirty="0">
                <a:solidFill>
                  <a:srgbClr val="002060"/>
                </a:solidFill>
                <a:latin typeface="+mn-lt"/>
                <a:cs typeface="Arial" pitchFamily="34" charset="0"/>
              </a:rPr>
            </a:br>
            <a:r>
              <a:rPr lang="uk-UA" sz="1200" b="1" dirty="0">
                <a:solidFill>
                  <a:srgbClr val="002060"/>
                </a:solidFill>
                <a:latin typeface="+mn-lt"/>
                <a:cs typeface="Arial" pitchFamily="34" charset="0"/>
              </a:rPr>
              <a:t>(з 2023 р.)</a:t>
            </a:r>
          </a:p>
          <a:p>
            <a:pPr algn="ctr" defTabSz="954088" fontAlgn="auto">
              <a:lnSpc>
                <a:spcPct val="80000"/>
              </a:lnSpc>
              <a:spcBef>
                <a:spcPct val="20000"/>
              </a:spcBef>
              <a:spcAft>
                <a:spcPts val="0"/>
              </a:spcAft>
              <a:defRPr/>
            </a:pPr>
            <a:r>
              <a:rPr lang="uk-UA" sz="1400" b="1" dirty="0">
                <a:solidFill>
                  <a:srgbClr val="002060"/>
                </a:solidFill>
                <a:effectLst>
                  <a:outerShdw blurRad="38100" dist="38100" dir="2700000" algn="tl">
                    <a:srgbClr val="000000"/>
                  </a:outerShdw>
                </a:effectLst>
                <a:latin typeface="Verdana" pitchFamily="34" charset="0"/>
                <a:cs typeface="+mn-cs"/>
              </a:rPr>
              <a:t> </a:t>
            </a:r>
            <a:endParaRPr lang="ru-RU" sz="1400" b="1" i="1" dirty="0">
              <a:solidFill>
                <a:srgbClr val="002060"/>
              </a:solidFill>
              <a:effectLst>
                <a:outerShdw blurRad="38100" dist="38100" dir="2700000" algn="tl">
                  <a:srgbClr val="000000"/>
                </a:outerShdw>
              </a:effectLst>
              <a:latin typeface="Times New Roman" pitchFamily="18" charset="0"/>
              <a:cs typeface="Times New Roman" pitchFamily="18" charset="0"/>
            </a:endParaRPr>
          </a:p>
        </p:txBody>
      </p:sp>
      <p:pic>
        <p:nvPicPr>
          <p:cNvPr id="32777" name="Picture 2"/>
          <p:cNvPicPr>
            <a:picLocks noChangeAspect="1" noChangeArrowheads="1"/>
          </p:cNvPicPr>
          <p:nvPr/>
        </p:nvPicPr>
        <p:blipFill>
          <a:blip r:embed="rId5"/>
          <a:srcRect t="16438" b="12506"/>
          <a:stretch>
            <a:fillRect/>
          </a:stretch>
        </p:blipFill>
        <p:spPr bwMode="auto">
          <a:xfrm>
            <a:off x="4643438" y="3789363"/>
            <a:ext cx="2232025" cy="2106612"/>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Рисунок 10"/>
          <p:cNvPicPr>
            <a:picLocks noChangeAspect="1"/>
          </p:cNvPicPr>
          <p:nvPr/>
        </p:nvPicPr>
        <p:blipFill>
          <a:blip r:embed="rId2"/>
          <a:srcRect/>
          <a:stretch>
            <a:fillRect/>
          </a:stretch>
        </p:blipFill>
        <p:spPr bwMode="auto">
          <a:xfrm>
            <a:off x="3276600" y="3429000"/>
            <a:ext cx="1952625" cy="2813050"/>
          </a:xfrm>
          <a:prstGeom prst="rect">
            <a:avLst/>
          </a:prstGeom>
          <a:noFill/>
          <a:ln w="9525">
            <a:noFill/>
            <a:miter lim="800000"/>
            <a:headEnd/>
            <a:tailEnd/>
          </a:ln>
        </p:spPr>
      </p:pic>
      <p:sp>
        <p:nvSpPr>
          <p:cNvPr id="33794" name="TextBox 1"/>
          <p:cNvSpPr txBox="1">
            <a:spLocks noChangeArrowheads="1"/>
          </p:cNvSpPr>
          <p:nvPr/>
        </p:nvSpPr>
        <p:spPr bwMode="auto">
          <a:xfrm>
            <a:off x="2747963" y="109538"/>
            <a:ext cx="3946525" cy="738187"/>
          </a:xfrm>
          <a:prstGeom prst="rect">
            <a:avLst/>
          </a:prstGeom>
          <a:noFill/>
          <a:ln w="9525">
            <a:noFill/>
            <a:miter lim="800000"/>
            <a:headEnd/>
            <a:tailEnd/>
          </a:ln>
        </p:spPr>
        <p:txBody>
          <a:bodyPr wrap="none">
            <a:spAutoFit/>
          </a:bodyPr>
          <a:lstStyle/>
          <a:p>
            <a:r>
              <a:rPr lang="uk-UA" sz="2400" b="1">
                <a:latin typeface="Times New Roman" pitchFamily="18" charset="0"/>
                <a:cs typeface="Times New Roman" pitchFamily="18" charset="0"/>
              </a:rPr>
              <a:t>ПОЛОЖЕННЯ ПРО БУВР</a:t>
            </a:r>
          </a:p>
          <a:p>
            <a:endParaRPr lang="uk-UA">
              <a:latin typeface="Century Gothic" pitchFamily="34" charset="0"/>
            </a:endParaRPr>
          </a:p>
        </p:txBody>
      </p:sp>
      <p:sp>
        <p:nvSpPr>
          <p:cNvPr id="5" name="TextBox 4"/>
          <p:cNvSpPr txBox="1"/>
          <p:nvPr/>
        </p:nvSpPr>
        <p:spPr>
          <a:xfrm>
            <a:off x="215900" y="615950"/>
            <a:ext cx="8712200" cy="2584450"/>
          </a:xfrm>
          <a:prstGeom prst="rect">
            <a:avLst/>
          </a:prstGeom>
          <a:noFill/>
        </p:spPr>
        <p:txBody>
          <a:bodyPr>
            <a:spAutoFit/>
          </a:bodyPr>
          <a:lstStyle/>
          <a:p>
            <a:pPr indent="457200" algn="just" fontAlgn="auto">
              <a:spcBef>
                <a:spcPts val="0"/>
              </a:spcBef>
              <a:spcAft>
                <a:spcPts val="0"/>
              </a:spcAft>
              <a:defRPr/>
            </a:pPr>
            <a:r>
              <a:rPr lang="uk-UA" b="1" kern="1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 виконання розпорядження КМУ від 12.08.2022 року № 714 «Про передачу цілісних майнових комплексів державних підприємств, установ та організацій до сфери управління Державного агентства меліорації та рибного господарства», 30.12.2022 р. відбулася передача від БУВР річок Причорномор’я та нижнього Дунаю п’яти підвідомчих управлінь, що підтверджено відповідним актом передачі (лист Держводагентства України від 04.01.2023 р. № 54/7/9/11-23. </a:t>
            </a:r>
          </a:p>
          <a:p>
            <a:pPr indent="457200" algn="just" fontAlgn="auto">
              <a:spcBef>
                <a:spcPts val="0"/>
              </a:spcBef>
              <a:spcAft>
                <a:spcPts val="0"/>
              </a:spcAft>
              <a:defRPr/>
            </a:pPr>
            <a:r>
              <a:rPr lang="uk-UA" b="1" kern="1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 зв’язку з чим 06.07.2023 року було затверджено нове положення про БУВР зі зміною функцій завдань та правових відношень, яким у своїй діяльності БУВР користується по наступний час.</a:t>
            </a:r>
            <a:endParaRPr lang="uk-UA" b="1" dirty="0">
              <a:solidFill>
                <a:srgbClr val="002060"/>
              </a:solidFill>
              <a:latin typeface="Antiqua"/>
              <a:ea typeface="Calibri" panose="020F0502020204030204" pitchFamily="34" charset="0"/>
              <a:cs typeface="Times New Roman" panose="02020603050405020304" pitchFamily="18" charset="0"/>
            </a:endParaRPr>
          </a:p>
        </p:txBody>
      </p:sp>
      <p:pic>
        <p:nvPicPr>
          <p:cNvPr id="33796" name="Рисунок 8"/>
          <p:cNvPicPr>
            <a:picLocks noChangeAspect="1"/>
          </p:cNvPicPr>
          <p:nvPr/>
        </p:nvPicPr>
        <p:blipFill>
          <a:blip r:embed="rId3"/>
          <a:srcRect/>
          <a:stretch>
            <a:fillRect/>
          </a:stretch>
        </p:blipFill>
        <p:spPr bwMode="auto">
          <a:xfrm rot="-1257223">
            <a:off x="1620838" y="3681413"/>
            <a:ext cx="1927225" cy="2776537"/>
          </a:xfrm>
          <a:prstGeom prst="rect">
            <a:avLst/>
          </a:prstGeom>
          <a:noFill/>
          <a:ln w="9525">
            <a:noFill/>
            <a:miter lim="800000"/>
            <a:headEnd/>
            <a:tailEnd/>
          </a:ln>
        </p:spPr>
      </p:pic>
      <p:pic>
        <p:nvPicPr>
          <p:cNvPr id="33797" name="Рисунок 12"/>
          <p:cNvPicPr>
            <a:picLocks noChangeAspect="1"/>
          </p:cNvPicPr>
          <p:nvPr/>
        </p:nvPicPr>
        <p:blipFill>
          <a:blip r:embed="rId4"/>
          <a:srcRect l="6012" t="8002" r="4335" b="7690"/>
          <a:stretch>
            <a:fillRect/>
          </a:stretch>
        </p:blipFill>
        <p:spPr bwMode="auto">
          <a:xfrm rot="979792">
            <a:off x="4997450" y="3668713"/>
            <a:ext cx="2111375" cy="28575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0">
        <p15:prstTrans prst="pageCurlDouble"/>
      </p:transition>
    </mc:Choice>
    <mc:Fallback xmlns="">
      <p:transition spd="slow" advClick="0" advTm="20000">
        <p:fade/>
      </p:transition>
    </mc:Fallback>
  </mc:AlternateContent>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1255</TotalTime>
  <Words>4711</Words>
  <Application>Microsoft Office PowerPoint</Application>
  <PresentationFormat>Экран (4:3)</PresentationFormat>
  <Paragraphs>307</Paragraphs>
  <Slides>38</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38</vt:i4>
      </vt:variant>
    </vt:vector>
  </HeadingPairs>
  <TitlesOfParts>
    <vt:vector size="46" baseType="lpstr">
      <vt:lpstr>Antiqua</vt:lpstr>
      <vt:lpstr>Arial</vt:lpstr>
      <vt:lpstr>Century Gothic</vt:lpstr>
      <vt:lpstr>Times New Roman</vt:lpstr>
      <vt:lpstr>Verdana</vt:lpstr>
      <vt:lpstr>Wingdings</vt:lpstr>
      <vt:lpstr>Wingdings 3</vt:lpstr>
      <vt:lpstr>Сектор</vt:lpstr>
      <vt:lpstr>УКАЗОМ ПРЕЗИДЕНТА УКРАЇНИ №226/2003 ВІД 18.03.2003 РОКУ ВСТАНОВЛЕНО ЩОРІЧНО ВІДЗНАЧАТИ ДЕНЬ ПРАЦІВНИКІВ  ВОДНОГО ГОСПОДАРСТВА УКРАЇНИ У ПЕРШУ НЕДІЛЮ ЧЕРВНЯ.   ЩИРО ВІТАЄМО УСІХ З ПРОФЕСІЙНИМ СВЯТОМ!!!</vt:lpstr>
      <vt:lpstr>Історія розвитку та сьогодення  1949-2025 роки</vt:lpstr>
      <vt:lpstr>Презентация PowerPoint</vt:lpstr>
      <vt:lpstr>Презентация PowerPoint</vt:lpstr>
      <vt:lpstr>Історія будівництва зрошувальних систем.</vt:lpstr>
      <vt:lpstr>Презентация PowerPoint</vt:lpstr>
      <vt:lpstr>Презентация PowerPoint</vt:lpstr>
      <vt:lpstr>Презентация PowerPoint</vt:lpstr>
      <vt:lpstr>Презентация PowerPoint</vt:lpstr>
      <vt:lpstr>Презентация PowerPoint</vt:lpstr>
      <vt:lpstr>ПЛАН УПРАВЛІННЯ РІЧКОВИМ БАСЕЙНОМ</vt:lpstr>
      <vt:lpstr>Презентация PowerPoint</vt:lpstr>
      <vt:lpstr>Басейни річок  в зоні діяльності БУВР </vt:lpstr>
      <vt:lpstr>БАСЕЙНОВІ РАДИ</vt:lpstr>
      <vt:lpstr>Діяльність  Басейнових  рад</vt:lpstr>
      <vt:lpstr>МОНІТОРИНГ ПОВЕРХНЕВИХ ВОД</vt:lpstr>
      <vt:lpstr>Презентация PowerPoint</vt:lpstr>
      <vt:lpstr>лабораторіЯ  моніторингу вод  Південного регіону </vt:lpstr>
      <vt:lpstr>Презентация PowerPoint</vt:lpstr>
      <vt:lpstr>Відділ водних відносин та басейнової взаємодії про Координацію та моніторинг виконання ПУРБ</vt:lpstr>
      <vt:lpstr>Відділ водних відносин та басейнової взаємодії про Координацію та моніторинг виконання ПУРБ</vt:lpstr>
      <vt:lpstr>Напрямки з виконання роботи по водному кадастру  та техногенно-екологічній безпеці</vt:lpstr>
      <vt:lpstr>Ведення водного кадастру</vt:lpstr>
      <vt:lpstr>Розгляд документів дозвільного характеру </vt:lpstr>
      <vt:lpstr>Державний облік водокористування </vt:lpstr>
      <vt:lpstr>Презентация PowerPoint</vt:lpstr>
      <vt:lpstr>Презентация PowerPoint</vt:lpstr>
      <vt:lpstr>Презентация PowerPoint</vt:lpstr>
      <vt:lpstr>юридична служба</vt:lpstr>
      <vt:lpstr>РОБОТА ПРОВІДНОГО ФАХІВЦЯ З ПУБЛІЧНИХ ЗАКУПІВЕЛЬ </vt:lpstr>
      <vt:lpstr>Інформаційно  - аналітична довідка щодо стану опрацювання документації, що надійшла до БУВР річок Причорномор'я та нижнього Дунаю за період з червня 2024 по червень 2025 рр.(помісячно)</vt:lpstr>
      <vt:lpstr>Фінансування</vt:lpstr>
      <vt:lpstr>Презентация PowerPoint</vt:lpstr>
      <vt:lpstr>Презентация PowerPoint</vt:lpstr>
      <vt:lpstr>Аналіз стану охорони праці  2024-2025 роки</vt:lpstr>
      <vt:lpstr>ПРИРОДООХОРОННІ АКЦІЇ</vt:lpstr>
      <vt:lpstr>Міжнародне співробітництво</vt:lpstr>
      <vt:lpstr>Колектив бувр річок причорномор’я та нижнього дунаю щиро вітає з професійним святом – днем працівника водного господарства україни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Диспетчер</dc:creator>
  <cp:lastModifiedBy>lab</cp:lastModifiedBy>
  <cp:revision>179</cp:revision>
  <dcterms:created xsi:type="dcterms:W3CDTF">2024-05-21T08:33:43Z</dcterms:created>
  <dcterms:modified xsi:type="dcterms:W3CDTF">2025-05-30T08:55:36Z</dcterms:modified>
</cp:coreProperties>
</file>